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66"/>
  </p:notesMasterIdLst>
  <p:sldIdLst>
    <p:sldId id="256" r:id="rId2"/>
    <p:sldId id="449" r:id="rId3"/>
    <p:sldId id="450" r:id="rId4"/>
    <p:sldId id="451" r:id="rId5"/>
    <p:sldId id="399" r:id="rId6"/>
    <p:sldId id="400" r:id="rId7"/>
    <p:sldId id="401" r:id="rId8"/>
    <p:sldId id="402" r:id="rId9"/>
    <p:sldId id="452" r:id="rId10"/>
    <p:sldId id="382" r:id="rId11"/>
    <p:sldId id="383" r:id="rId12"/>
    <p:sldId id="384" r:id="rId13"/>
    <p:sldId id="385" r:id="rId14"/>
    <p:sldId id="386" r:id="rId15"/>
    <p:sldId id="388" r:id="rId16"/>
    <p:sldId id="447" r:id="rId17"/>
    <p:sldId id="389" r:id="rId18"/>
    <p:sldId id="391" r:id="rId19"/>
    <p:sldId id="390" r:id="rId20"/>
    <p:sldId id="392" r:id="rId21"/>
    <p:sldId id="453" r:id="rId22"/>
    <p:sldId id="387" r:id="rId23"/>
    <p:sldId id="404" r:id="rId24"/>
    <p:sldId id="410" r:id="rId25"/>
    <p:sldId id="405" r:id="rId26"/>
    <p:sldId id="406" r:id="rId27"/>
    <p:sldId id="407" r:id="rId28"/>
    <p:sldId id="408" r:id="rId29"/>
    <p:sldId id="413" r:id="rId30"/>
    <p:sldId id="414" r:id="rId31"/>
    <p:sldId id="415" r:id="rId32"/>
    <p:sldId id="411" r:id="rId33"/>
    <p:sldId id="416" r:id="rId34"/>
    <p:sldId id="417" r:id="rId35"/>
    <p:sldId id="419" r:id="rId36"/>
    <p:sldId id="420" r:id="rId37"/>
    <p:sldId id="421" r:id="rId38"/>
    <p:sldId id="422" r:id="rId39"/>
    <p:sldId id="423" r:id="rId40"/>
    <p:sldId id="424" r:id="rId41"/>
    <p:sldId id="426" r:id="rId42"/>
    <p:sldId id="427" r:id="rId43"/>
    <p:sldId id="428" r:id="rId44"/>
    <p:sldId id="429" r:id="rId45"/>
    <p:sldId id="430" r:id="rId46"/>
    <p:sldId id="431" r:id="rId47"/>
    <p:sldId id="432" r:id="rId48"/>
    <p:sldId id="433" r:id="rId49"/>
    <p:sldId id="434" r:id="rId50"/>
    <p:sldId id="435" r:id="rId51"/>
    <p:sldId id="436" r:id="rId52"/>
    <p:sldId id="437" r:id="rId53"/>
    <p:sldId id="438" r:id="rId54"/>
    <p:sldId id="439" r:id="rId55"/>
    <p:sldId id="440" r:id="rId56"/>
    <p:sldId id="441" r:id="rId57"/>
    <p:sldId id="442" r:id="rId58"/>
    <p:sldId id="443" r:id="rId59"/>
    <p:sldId id="444" r:id="rId60"/>
    <p:sldId id="445" r:id="rId61"/>
    <p:sldId id="446" r:id="rId62"/>
    <p:sldId id="454" r:id="rId63"/>
    <p:sldId id="398" r:id="rId64"/>
    <p:sldId id="455" r:id="rId6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65" d="100"/>
          <a:sy n="165" d="100"/>
        </p:scale>
        <p:origin x="-114" y="-30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BACEE41-D71D-408F-949C-CA4708EFF3A6}" type="datetimeFigureOut">
              <a:rPr lang="en-US" smtClean="0"/>
              <a:pPr/>
              <a:t>9/7/2011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85B5604-F0F3-402E-ADB4-32C80E2DDAA8}" type="slidenum">
              <a:rPr lang="en-US" smtClean="0"/>
              <a:pPr/>
              <a:t>‹#›</a:t>
            </a:fld>
            <a:endParaRPr lang="en-US"/>
          </a:p>
        </p:txBody>
      </p:sp>
    </p:spTree>
    <p:extLst>
      <p:ext uri="{BB962C8B-B14F-4D97-AF65-F5344CB8AC3E}">
        <p14:creationId xmlns:p14="http://schemas.microsoft.com/office/powerpoint/2010/main" val="3096482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3">
            <a:lumMod val="60000"/>
            <a:lumOff val="40000"/>
          </a:schemeClr>
        </a:solidFill>
        <a:effectLst/>
      </p:bgPr>
    </p:bg>
    <p:spTree>
      <p:nvGrpSpPr>
        <p:cNvPr id="1" name=""/>
        <p:cNvGrpSpPr/>
        <p:nvPr/>
      </p:nvGrpSpPr>
      <p:grpSpPr>
        <a:xfrm>
          <a:off x="0" y="0"/>
          <a:ext cx="0" cy="0"/>
          <a:chOff x="0" y="0"/>
          <a:chExt cx="0" cy="0"/>
        </a:xfrm>
      </p:grpSpPr>
      <p:pic>
        <p:nvPicPr>
          <p:cNvPr id="9" name="Picture 6"/>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ctrTitle" hasCustomPrompt="1"/>
          </p:nvPr>
        </p:nvSpPr>
        <p:spPr>
          <a:xfrm>
            <a:off x="685800" y="2130425"/>
            <a:ext cx="7772400" cy="1679575"/>
          </a:xfrm>
        </p:spPr>
        <p:txBody>
          <a:bodyPr/>
          <a:lstStyle>
            <a:lvl1pPr>
              <a:defRPr/>
            </a:lvl1pPr>
          </a:lstStyle>
          <a:p>
            <a:r>
              <a:rPr lang="en-US" dirty="0" smtClean="0"/>
              <a:t>Chapter 10</a:t>
            </a:r>
            <a:endParaRPr lang="en-US" dirty="0"/>
          </a:p>
        </p:txBody>
      </p:sp>
      <p:sp>
        <p:nvSpPr>
          <p:cNvPr id="3" name="Subtitle 2"/>
          <p:cNvSpPr>
            <a:spLocks noGrp="1"/>
          </p:cNvSpPr>
          <p:nvPr>
            <p:ph type="subTitle" idx="1" hasCustomPrompt="1"/>
          </p:nvPr>
        </p:nvSpPr>
        <p:spPr>
          <a:xfrm>
            <a:off x="685800" y="4267200"/>
            <a:ext cx="7772400" cy="762000"/>
          </a:xfrm>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3200" baseline="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Fletcher Dunn and Ian Parberry</a:t>
            </a:r>
            <a:endParaRPr lang="en-US" dirty="0"/>
          </a:p>
        </p:txBody>
      </p:sp>
      <p:sp>
        <p:nvSpPr>
          <p:cNvPr id="4" name="Date Placeholder 3"/>
          <p:cNvSpPr>
            <a:spLocks noGrp="1"/>
          </p:cNvSpPr>
          <p:nvPr>
            <p:ph type="dt" sz="half" idx="10"/>
          </p:nvPr>
        </p:nvSpPr>
        <p:spPr>
          <a:xfrm>
            <a:off x="457200" y="6248400"/>
            <a:ext cx="2133600" cy="365125"/>
          </a:xfrm>
        </p:spPr>
        <p:txBody>
          <a:bodyPr/>
          <a:lstStyle/>
          <a:p>
            <a:r>
              <a:rPr lang="en-US" smtClean="0"/>
              <a:t>Chapter 3 Notes</a:t>
            </a:r>
            <a:endParaRPr lang="en-US"/>
          </a:p>
        </p:txBody>
      </p:sp>
      <p:sp>
        <p:nvSpPr>
          <p:cNvPr id="5" name="Footer Placeholder 4"/>
          <p:cNvSpPr>
            <a:spLocks noGrp="1"/>
          </p:cNvSpPr>
          <p:nvPr>
            <p:ph type="ftr" sz="quarter" idx="11"/>
          </p:nvPr>
        </p:nvSpPr>
        <p:spPr>
          <a:xfrm>
            <a:off x="3124200" y="6248400"/>
            <a:ext cx="2895600" cy="365125"/>
          </a:xfrm>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a:xfrm>
            <a:off x="6553200" y="6248400"/>
            <a:ext cx="2133600" cy="365125"/>
          </a:xfrm>
        </p:spPr>
        <p:txBody>
          <a:bodyPr/>
          <a:lstStyle/>
          <a:p>
            <a:fld id="{B6F15528-21DE-4FAA-801E-634DDDAF4B2B}" type="slidenum">
              <a:rPr lang="en-US" smtClean="0"/>
              <a:pPr/>
              <a:t>‹#›</a:t>
            </a:fld>
            <a:endParaRPr lang="en-US"/>
          </a:p>
        </p:txBody>
      </p:sp>
      <p:pic>
        <p:nvPicPr>
          <p:cNvPr id="10" name="Picture 3"/>
          <p:cNvPicPr>
            <a:picLocks noChangeAspect="1" noChangeArrowheads="1"/>
          </p:cNvPicPr>
          <p:nvPr/>
        </p:nvPicPr>
        <p:blipFill>
          <a:blip r:embed="rId3" cstate="print"/>
          <a:srcRect/>
          <a:stretch>
            <a:fillRect/>
          </a:stretch>
        </p:blipFill>
        <p:spPr bwMode="auto">
          <a:xfrm>
            <a:off x="0" y="6248400"/>
            <a:ext cx="9144000" cy="381000"/>
          </a:xfrm>
          <a:prstGeom prst="rect">
            <a:avLst/>
          </a:prstGeom>
          <a:noFill/>
          <a:ln w="9525">
            <a:noFill/>
            <a:miter lim="800000"/>
            <a:headEnd/>
            <a:tailEnd/>
          </a:ln>
          <a:effectLst>
            <a:outerShdw blurRad="50800" dist="38100" dir="5400000" algn="t" rotWithShape="0">
              <a:prstClr val="black">
                <a:alpha val="40000"/>
              </a:prstClr>
            </a:outerShdw>
          </a:effectLst>
        </p:spPr>
      </p:pic>
      <p:pic>
        <p:nvPicPr>
          <p:cNvPr id="4101" name="Picture 5"/>
          <p:cNvPicPr>
            <a:picLocks noChangeAspect="1" noChangeArrowheads="1"/>
          </p:cNvPicPr>
          <p:nvPr/>
        </p:nvPicPr>
        <p:blipFill>
          <a:blip r:embed="rId4" cstate="print"/>
          <a:srcRect/>
          <a:stretch>
            <a:fillRect/>
          </a:stretch>
        </p:blipFill>
        <p:spPr bwMode="auto">
          <a:xfrm>
            <a:off x="0" y="2133600"/>
            <a:ext cx="9144000" cy="1655896"/>
          </a:xfrm>
          <a:prstGeom prst="rect">
            <a:avLst/>
          </a:prstGeom>
          <a:noFill/>
          <a:ln w="9525">
            <a:noFill/>
            <a:miter lim="800000"/>
            <a:headEnd/>
            <a:tailEnd/>
          </a:ln>
          <a:effectLst>
            <a:outerShdw blurRad="50800" dist="38100" dir="5400000" algn="t" rotWithShape="0">
              <a:prstClr val="black">
                <a:alpha val="40000"/>
              </a:prstClr>
            </a:outerShdw>
          </a:effectLst>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Chapter 3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Chapter 3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pic>
        <p:nvPicPr>
          <p:cNvPr id="10" name="Picture 6"/>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pic>
        <p:nvPicPr>
          <p:cNvPr id="14" name="Picture 3"/>
          <p:cNvPicPr>
            <a:picLocks noChangeAspect="1" noChangeArrowheads="1"/>
          </p:cNvPicPr>
          <p:nvPr/>
        </p:nvPicPr>
        <p:blipFill>
          <a:blip r:embed="rId3" cstate="print"/>
          <a:srcRect/>
          <a:stretch>
            <a:fillRect/>
          </a:stretch>
        </p:blipFill>
        <p:spPr bwMode="auto">
          <a:xfrm>
            <a:off x="0" y="6248400"/>
            <a:ext cx="9144000" cy="381000"/>
          </a:xfrm>
          <a:prstGeom prst="rect">
            <a:avLst/>
          </a:prstGeom>
          <a:noFill/>
          <a:ln w="9525">
            <a:noFill/>
            <a:miter lim="800000"/>
            <a:headEnd/>
            <a:tailEnd/>
          </a:ln>
          <a:effectLst>
            <a:outerShdw blurRad="50800" dist="38100" dir="5400000" algn="t" rotWithShape="0">
              <a:prstClr val="black">
                <a:alpha val="40000"/>
              </a:prstClr>
            </a:outerShdw>
          </a:effectLst>
        </p:spPr>
      </p:pic>
      <p:pic>
        <p:nvPicPr>
          <p:cNvPr id="2053" name="Picture 5"/>
          <p:cNvPicPr>
            <a:picLocks noChangeAspect="1" noChangeArrowheads="1"/>
          </p:cNvPicPr>
          <p:nvPr/>
        </p:nvPicPr>
        <p:blipFill>
          <a:blip r:embed="rId4" cstate="print"/>
          <a:srcRect/>
          <a:stretch>
            <a:fillRect/>
          </a:stretch>
        </p:blipFill>
        <p:spPr bwMode="auto">
          <a:xfrm>
            <a:off x="0" y="228600"/>
            <a:ext cx="9144000" cy="1183732"/>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457200" y="228600"/>
            <a:ext cx="6781800" cy="1189038"/>
          </a:xfr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457200" y="6248400"/>
            <a:ext cx="2133600" cy="365125"/>
          </a:xfrm>
        </p:spPr>
        <p:txBody>
          <a:bodyPr/>
          <a:lstStyle>
            <a:lvl1pPr>
              <a:defRPr>
                <a:solidFill>
                  <a:schemeClr val="bg1"/>
                </a:solidFill>
              </a:defRPr>
            </a:lvl1pPr>
          </a:lstStyle>
          <a:p>
            <a:r>
              <a:rPr lang="en-US" smtClean="0"/>
              <a:t>Chapter 3 Notes</a:t>
            </a:r>
            <a:endParaRPr lang="en-US"/>
          </a:p>
        </p:txBody>
      </p:sp>
      <p:sp>
        <p:nvSpPr>
          <p:cNvPr id="5" name="Footer Placeholder 4"/>
          <p:cNvSpPr>
            <a:spLocks noGrp="1"/>
          </p:cNvSpPr>
          <p:nvPr>
            <p:ph type="ftr" sz="quarter" idx="11"/>
          </p:nvPr>
        </p:nvSpPr>
        <p:spPr>
          <a:xfrm>
            <a:off x="3124200" y="6248400"/>
            <a:ext cx="2895600" cy="365125"/>
          </a:xfrm>
        </p:spPr>
        <p:txBody>
          <a:bodyPr/>
          <a:lstStyle>
            <a:lvl1pPr>
              <a:defRPr baseline="0">
                <a:solidFill>
                  <a:schemeClr val="bg1"/>
                </a:solidFill>
              </a:defRPr>
            </a:lvl1pPr>
          </a:lstStyle>
          <a:p>
            <a:r>
              <a:rPr lang="en-US" smtClean="0"/>
              <a:t>3D Math Primer for Graphics &amp; Game Dev</a:t>
            </a:r>
            <a:endParaRPr lang="en-US"/>
          </a:p>
        </p:txBody>
      </p:sp>
      <p:sp>
        <p:nvSpPr>
          <p:cNvPr id="6" name="Slide Number Placeholder 5"/>
          <p:cNvSpPr>
            <a:spLocks noGrp="1"/>
          </p:cNvSpPr>
          <p:nvPr>
            <p:ph type="sldNum" sz="quarter" idx="12"/>
          </p:nvPr>
        </p:nvSpPr>
        <p:spPr>
          <a:xfrm>
            <a:off x="6553200" y="6248400"/>
            <a:ext cx="2133600" cy="365125"/>
          </a:xfrm>
        </p:spPr>
        <p:txBody>
          <a:bodyPr/>
          <a:lstStyle>
            <a:lvl1pPr>
              <a:defRPr baseline="0">
                <a:solidFill>
                  <a:schemeClr val="bg1"/>
                </a:solidFill>
              </a:defRPr>
            </a:lvl1p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Chapter 3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t>Chapter 3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t>Chapter 3 Notes</a:t>
            </a:r>
            <a:endParaRPr lang="en-US"/>
          </a:p>
        </p:txBody>
      </p:sp>
      <p:sp>
        <p:nvSpPr>
          <p:cNvPr id="8" name="Footer Placeholder 7"/>
          <p:cNvSpPr>
            <a:spLocks noGrp="1"/>
          </p:cNvSpPr>
          <p:nvPr>
            <p:ph type="ftr" sz="quarter" idx="11"/>
          </p:nvPr>
        </p:nvSpPr>
        <p:spPr/>
        <p:txBody>
          <a:bodyPr/>
          <a:lstStyle/>
          <a:p>
            <a:r>
              <a:rPr lang="en-US" smtClean="0"/>
              <a:t>3D Math Primer for Graphics &amp; Game Dev</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9" name="Picture 6"/>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pic>
        <p:nvPicPr>
          <p:cNvPr id="11" name="Picture 3"/>
          <p:cNvPicPr>
            <a:picLocks noChangeAspect="1" noChangeArrowheads="1"/>
          </p:cNvPicPr>
          <p:nvPr/>
        </p:nvPicPr>
        <p:blipFill>
          <a:blip r:embed="rId3" cstate="print"/>
          <a:srcRect/>
          <a:stretch>
            <a:fillRect/>
          </a:stretch>
        </p:blipFill>
        <p:spPr bwMode="auto">
          <a:xfrm>
            <a:off x="0" y="6248400"/>
            <a:ext cx="9144000" cy="381000"/>
          </a:xfrm>
          <a:prstGeom prst="rect">
            <a:avLst/>
          </a:prstGeom>
          <a:noFill/>
          <a:ln w="9525">
            <a:noFill/>
            <a:miter lim="800000"/>
            <a:headEnd/>
            <a:tailEnd/>
          </a:ln>
        </p:spPr>
      </p:pic>
      <p:pic>
        <p:nvPicPr>
          <p:cNvPr id="8" name="Picture 5"/>
          <p:cNvPicPr>
            <a:picLocks noChangeAspect="1" noChangeArrowheads="1"/>
          </p:cNvPicPr>
          <p:nvPr/>
        </p:nvPicPr>
        <p:blipFill>
          <a:blip r:embed="rId4" cstate="print"/>
          <a:srcRect/>
          <a:stretch>
            <a:fillRect/>
          </a:stretch>
        </p:blipFill>
        <p:spPr bwMode="auto">
          <a:xfrm>
            <a:off x="0" y="228600"/>
            <a:ext cx="9144000" cy="1183732"/>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685800" y="228600"/>
            <a:ext cx="7772400" cy="1189038"/>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a:xfrm>
            <a:off x="457200" y="6248400"/>
            <a:ext cx="2133600" cy="365125"/>
          </a:xfrm>
        </p:spPr>
        <p:txBody>
          <a:bodyPr/>
          <a:lstStyle>
            <a:lvl1pPr>
              <a:defRPr baseline="0">
                <a:solidFill>
                  <a:schemeClr val="bg1"/>
                </a:solidFill>
              </a:defRPr>
            </a:lvl1pPr>
          </a:lstStyle>
          <a:p>
            <a:r>
              <a:rPr lang="en-US" smtClean="0"/>
              <a:t>Chapter 3 Notes</a:t>
            </a:r>
            <a:endParaRPr lang="en-US"/>
          </a:p>
        </p:txBody>
      </p:sp>
      <p:sp>
        <p:nvSpPr>
          <p:cNvPr id="4" name="Footer Placeholder 3"/>
          <p:cNvSpPr>
            <a:spLocks noGrp="1"/>
          </p:cNvSpPr>
          <p:nvPr>
            <p:ph type="ftr" sz="quarter" idx="11"/>
          </p:nvPr>
        </p:nvSpPr>
        <p:spPr>
          <a:xfrm>
            <a:off x="3124200" y="6248400"/>
            <a:ext cx="2895600" cy="365125"/>
          </a:xfrm>
        </p:spPr>
        <p:txBody>
          <a:bodyPr/>
          <a:lstStyle>
            <a:lvl1pPr>
              <a:defRPr baseline="0">
                <a:solidFill>
                  <a:schemeClr val="bg1"/>
                </a:solidFill>
              </a:defRPr>
            </a:lvl1pPr>
          </a:lstStyle>
          <a:p>
            <a:r>
              <a:rPr lang="en-US" smtClean="0"/>
              <a:t>3D Math Primer for Graphics &amp; Game Dev</a:t>
            </a:r>
            <a:endParaRPr lang="en-US"/>
          </a:p>
        </p:txBody>
      </p:sp>
      <p:sp>
        <p:nvSpPr>
          <p:cNvPr id="5" name="Slide Number Placeholder 4"/>
          <p:cNvSpPr>
            <a:spLocks noGrp="1"/>
          </p:cNvSpPr>
          <p:nvPr>
            <p:ph type="sldNum" sz="quarter" idx="12"/>
          </p:nvPr>
        </p:nvSpPr>
        <p:spPr>
          <a:xfrm>
            <a:off x="6553200" y="6248400"/>
            <a:ext cx="2133600" cy="365125"/>
          </a:xfrm>
        </p:spPr>
        <p:txBody>
          <a:bodyPr/>
          <a:lstStyle>
            <a:lvl1pPr>
              <a:defRPr baseline="0">
                <a:solidFill>
                  <a:schemeClr val="bg1"/>
                </a:solidFill>
              </a:defRPr>
            </a:lvl1p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pic>
        <p:nvPicPr>
          <p:cNvPr id="8" name="Picture 3"/>
          <p:cNvPicPr>
            <a:picLocks noChangeAspect="1" noChangeArrowheads="1"/>
          </p:cNvPicPr>
          <p:nvPr/>
        </p:nvPicPr>
        <p:blipFill>
          <a:blip r:embed="rId3" cstate="print"/>
          <a:srcRect/>
          <a:stretch>
            <a:fillRect/>
          </a:stretch>
        </p:blipFill>
        <p:spPr bwMode="auto">
          <a:xfrm>
            <a:off x="0" y="6248400"/>
            <a:ext cx="9144000" cy="381000"/>
          </a:xfrm>
          <a:prstGeom prst="rect">
            <a:avLst/>
          </a:prstGeom>
          <a:noFill/>
          <a:ln w="9525">
            <a:noFill/>
            <a:miter lim="800000"/>
            <a:headEnd/>
            <a:tailEnd/>
          </a:ln>
          <a:effectLst>
            <a:outerShdw blurRad="50800" dist="38100" dir="5400000" algn="t" rotWithShape="0">
              <a:prstClr val="black">
                <a:alpha val="40000"/>
              </a:prstClr>
            </a:outerShdw>
          </a:effectLst>
        </p:spPr>
      </p:pic>
      <p:sp>
        <p:nvSpPr>
          <p:cNvPr id="2" name="Date Placeholder 1"/>
          <p:cNvSpPr>
            <a:spLocks noGrp="1"/>
          </p:cNvSpPr>
          <p:nvPr>
            <p:ph type="dt" sz="half" idx="10"/>
          </p:nvPr>
        </p:nvSpPr>
        <p:spPr>
          <a:xfrm>
            <a:off x="457200" y="6248400"/>
            <a:ext cx="2133600" cy="365125"/>
          </a:xfrm>
        </p:spPr>
        <p:txBody>
          <a:bodyPr/>
          <a:lstStyle>
            <a:lvl1pPr>
              <a:defRPr baseline="0">
                <a:solidFill>
                  <a:schemeClr val="bg1"/>
                </a:solidFill>
              </a:defRPr>
            </a:lvl1pPr>
          </a:lstStyle>
          <a:p>
            <a:r>
              <a:rPr lang="en-US" smtClean="0"/>
              <a:t>Chapter 3 Notes</a:t>
            </a:r>
            <a:endParaRPr lang="en-US"/>
          </a:p>
        </p:txBody>
      </p:sp>
      <p:sp>
        <p:nvSpPr>
          <p:cNvPr id="3" name="Footer Placeholder 2"/>
          <p:cNvSpPr>
            <a:spLocks noGrp="1"/>
          </p:cNvSpPr>
          <p:nvPr>
            <p:ph type="ftr" sz="quarter" idx="11"/>
          </p:nvPr>
        </p:nvSpPr>
        <p:spPr>
          <a:xfrm>
            <a:off x="3124200" y="6248400"/>
            <a:ext cx="2895600" cy="365125"/>
          </a:xfrm>
        </p:spPr>
        <p:txBody>
          <a:bodyPr/>
          <a:lstStyle>
            <a:lvl1pPr>
              <a:defRPr baseline="0">
                <a:solidFill>
                  <a:schemeClr val="bg1"/>
                </a:solidFill>
              </a:defRPr>
            </a:lvl1pPr>
          </a:lstStyle>
          <a:p>
            <a:r>
              <a:rPr lang="en-US" smtClean="0"/>
              <a:t>3D Math Primer for Graphics &amp; Game Dev</a:t>
            </a:r>
            <a:endParaRPr lang="en-US"/>
          </a:p>
        </p:txBody>
      </p:sp>
      <p:sp>
        <p:nvSpPr>
          <p:cNvPr id="4" name="Slide Number Placeholder 3"/>
          <p:cNvSpPr>
            <a:spLocks noGrp="1"/>
          </p:cNvSpPr>
          <p:nvPr>
            <p:ph type="sldNum" sz="quarter" idx="12"/>
          </p:nvPr>
        </p:nvSpPr>
        <p:spPr>
          <a:xfrm>
            <a:off x="6553200" y="6248400"/>
            <a:ext cx="2133600" cy="365125"/>
          </a:xfrm>
        </p:spPr>
        <p:txBody>
          <a:bodyPr/>
          <a:lstStyle>
            <a:lvl1pPr>
              <a:defRPr baseline="0">
                <a:solidFill>
                  <a:schemeClr val="bg1"/>
                </a:solidFill>
              </a:defRPr>
            </a:lvl1p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Chapter 3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Chapter 3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274638"/>
            <a:ext cx="65532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Chapter 3 Notes</a:t>
            </a: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3D Math Primer for Graphics &amp; Game Dev</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hf hdr="0"/>
  <p:txStyles>
    <p:titleStyle>
      <a:lvl1pPr algn="l" defTabSz="914400" rtl="0" eaLnBrk="1" latinLnBrk="0" hangingPunct="1">
        <a:spcBef>
          <a:spcPct val="0"/>
        </a:spcBef>
        <a:buNone/>
        <a:defRPr sz="3800" kern="1200" baseline="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ian\Desktop\figs_jpg\object_inertial_world_spaces.jpg"/>
          <p:cNvPicPr>
            <a:picLocks noChangeAspect="1" noChangeArrowheads="1"/>
          </p:cNvPicPr>
          <p:nvPr/>
        </p:nvPicPr>
        <p:blipFill>
          <a:blip r:embed="rId2" cstate="print">
            <a:duotone>
              <a:prstClr val="black"/>
              <a:schemeClr val="accent3">
                <a:tint val="45000"/>
                <a:satMod val="400000"/>
              </a:schemeClr>
            </a:duotone>
          </a:blip>
          <a:srcRect/>
          <a:stretch>
            <a:fillRect/>
          </a:stretch>
        </p:blipFill>
        <p:spPr bwMode="auto">
          <a:xfrm>
            <a:off x="838200" y="228600"/>
            <a:ext cx="1536339" cy="1295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3" descr="C:\Users\ian\Desktop\figs_jpg\herring_packets.jpg"/>
          <p:cNvPicPr>
            <a:picLocks noChangeAspect="1" noChangeArrowheads="1"/>
          </p:cNvPicPr>
          <p:nvPr/>
        </p:nvPicPr>
        <p:blipFill>
          <a:blip r:embed="rId3" cstate="print">
            <a:duotone>
              <a:prstClr val="black"/>
              <a:schemeClr val="accent3">
                <a:tint val="45000"/>
                <a:satMod val="400000"/>
              </a:schemeClr>
            </a:duotone>
          </a:blip>
          <a:srcRect/>
          <a:stretch>
            <a:fillRect/>
          </a:stretch>
        </p:blipFill>
        <p:spPr bwMode="auto">
          <a:xfrm>
            <a:off x="2514600" y="228600"/>
            <a:ext cx="990600" cy="12382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2" descr="C:\Users\ian\Desktop\figs_jpg\robot_transform_origin_to_kitchen.jpg"/>
          <p:cNvPicPr>
            <a:picLocks noChangeAspect="1" noChangeArrowheads="1"/>
          </p:cNvPicPr>
          <p:nvPr/>
        </p:nvPicPr>
        <p:blipFill>
          <a:blip r:embed="rId4" cstate="print">
            <a:duotone>
              <a:prstClr val="black"/>
              <a:schemeClr val="accent3">
                <a:tint val="45000"/>
                <a:satMod val="400000"/>
              </a:schemeClr>
            </a:duotone>
          </a:blip>
          <a:srcRect/>
          <a:stretch>
            <a:fillRect/>
          </a:stretch>
        </p:blipFill>
        <p:spPr bwMode="auto">
          <a:xfrm>
            <a:off x="3581400" y="228600"/>
            <a:ext cx="1626308" cy="1219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7" name="Picture 3" descr="c:\Users\ian\Desktop\figs_jpg\nonparallel_basis.jpg"/>
          <p:cNvPicPr>
            <a:picLocks noChangeAspect="1" noChangeArrowheads="1"/>
          </p:cNvPicPr>
          <p:nvPr/>
        </p:nvPicPr>
        <p:blipFill>
          <a:blip r:embed="rId5" cstate="print">
            <a:duotone>
              <a:prstClr val="black"/>
              <a:schemeClr val="accent3">
                <a:tint val="45000"/>
                <a:satMod val="400000"/>
              </a:schemeClr>
            </a:duotone>
          </a:blip>
          <a:srcRect/>
          <a:stretch>
            <a:fillRect/>
          </a:stretch>
        </p:blipFill>
        <p:spPr bwMode="auto">
          <a:xfrm>
            <a:off x="6934200" y="228600"/>
            <a:ext cx="1271588" cy="12287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8" name="Picture 4" descr="C:\Users\ian\Desktop\figs_jpg\robot_ad_closeup.jpg"/>
          <p:cNvPicPr>
            <a:picLocks noChangeAspect="1" noChangeArrowheads="1"/>
          </p:cNvPicPr>
          <p:nvPr/>
        </p:nvPicPr>
        <p:blipFill>
          <a:blip r:embed="rId6" cstate="print">
            <a:duotone>
              <a:prstClr val="black"/>
              <a:schemeClr val="accent3">
                <a:tint val="45000"/>
                <a:satMod val="400000"/>
              </a:schemeClr>
            </a:duotone>
          </a:blip>
          <a:srcRect/>
          <a:stretch>
            <a:fillRect/>
          </a:stretch>
        </p:blipFill>
        <p:spPr bwMode="auto">
          <a:xfrm>
            <a:off x="5257800" y="228600"/>
            <a:ext cx="1625600" cy="1219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Title 1"/>
          <p:cNvSpPr>
            <a:spLocks noGrp="1"/>
          </p:cNvSpPr>
          <p:nvPr>
            <p:ph type="ctrTitle"/>
          </p:nvPr>
        </p:nvSpPr>
        <p:spPr>
          <a:xfrm>
            <a:off x="685800" y="2130425"/>
            <a:ext cx="7772400" cy="1679575"/>
          </a:xfrm>
        </p:spPr>
        <p:txBody>
          <a:bodyPr>
            <a:normAutofit/>
          </a:bodyPr>
          <a:lstStyle/>
          <a:p>
            <a:r>
              <a:rPr lang="en-US" sz="2700" dirty="0" smtClean="0"/>
              <a:t>Chapter 3:</a:t>
            </a:r>
            <a:br>
              <a:rPr lang="en-US" sz="2700" dirty="0" smtClean="0"/>
            </a:br>
            <a:r>
              <a:rPr lang="en-US" sz="4000" dirty="0" smtClean="0"/>
              <a:t>Multiple Coordinate Spaces</a:t>
            </a:r>
            <a:endParaRPr lang="en-US" dirty="0"/>
          </a:p>
        </p:txBody>
      </p:sp>
      <p:sp>
        <p:nvSpPr>
          <p:cNvPr id="15" name="Subtitle 2"/>
          <p:cNvSpPr txBox="1">
            <a:spLocks/>
          </p:cNvSpPr>
          <p:nvPr/>
        </p:nvSpPr>
        <p:spPr>
          <a:xfrm>
            <a:off x="4876800" y="4495800"/>
            <a:ext cx="3276600" cy="1219200"/>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100000"/>
              </a:lnSpc>
              <a:spcBef>
                <a:spcPts val="1200"/>
              </a:spcBef>
              <a:spcAft>
                <a:spcPts val="0"/>
              </a:spcAft>
              <a:buClrTx/>
              <a:buSzTx/>
              <a:buFont typeface="Arial" pitchFamily="34" charset="0"/>
              <a:buNone/>
              <a:tabLst/>
              <a:defRPr/>
            </a:pPr>
            <a:r>
              <a:rPr kumimoji="0" lang="en-US" sz="3200" b="0" i="0" u="none" strike="noStrike" kern="1200" cap="none" spc="0" normalizeH="0" baseline="0" noProof="0" dirty="0" smtClean="0">
                <a:ln>
                  <a:noFill/>
                </a:ln>
                <a:solidFill>
                  <a:srgbClr val="235318"/>
                </a:solidFill>
                <a:effectLst/>
                <a:uLnTx/>
                <a:uFillTx/>
                <a:latin typeface="+mn-lt"/>
                <a:ea typeface="+mn-ea"/>
                <a:cs typeface="+mn-cs"/>
              </a:rPr>
              <a:t>Ian Parberry</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200" b="0" i="1" u="none" strike="noStrike" kern="1200" cap="none" spc="0" normalizeH="0" baseline="0" noProof="0" dirty="0" smtClean="0">
                <a:ln>
                  <a:noFill/>
                </a:ln>
                <a:solidFill>
                  <a:srgbClr val="235318"/>
                </a:solidFill>
                <a:effectLst/>
                <a:uLnTx/>
                <a:uFillTx/>
                <a:latin typeface="+mn-lt"/>
                <a:ea typeface="+mn-ea"/>
                <a:cs typeface="+mn-cs"/>
              </a:rPr>
              <a:t>University of North Texas</a:t>
            </a:r>
            <a:endParaRPr kumimoji="0" lang="en-US" sz="2200" b="0" i="1" u="none" strike="noStrike" kern="1200" cap="none" spc="0" normalizeH="0" baseline="0" noProof="0" dirty="0">
              <a:ln>
                <a:noFill/>
              </a:ln>
              <a:solidFill>
                <a:srgbClr val="235318"/>
              </a:solidFill>
              <a:effectLst/>
              <a:uLnTx/>
              <a:uFillTx/>
              <a:latin typeface="+mn-lt"/>
              <a:ea typeface="+mn-ea"/>
              <a:cs typeface="+mn-cs"/>
            </a:endParaRPr>
          </a:p>
        </p:txBody>
      </p:sp>
      <p:sp>
        <p:nvSpPr>
          <p:cNvPr id="16" name="Subtitle 2"/>
          <p:cNvSpPr txBox="1">
            <a:spLocks/>
          </p:cNvSpPr>
          <p:nvPr/>
        </p:nvSpPr>
        <p:spPr>
          <a:xfrm>
            <a:off x="1066800" y="4495800"/>
            <a:ext cx="3276600" cy="1219200"/>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smtClean="0">
                <a:ln>
                  <a:noFill/>
                </a:ln>
                <a:solidFill>
                  <a:srgbClr val="235318"/>
                </a:solidFill>
                <a:effectLst/>
                <a:uLnTx/>
                <a:uFillTx/>
                <a:latin typeface="+mn-lt"/>
                <a:ea typeface="+mn-ea"/>
                <a:cs typeface="+mn-cs"/>
              </a:rPr>
              <a:t>Fletcher Dunn</a:t>
            </a:r>
          </a:p>
          <a:p>
            <a:pPr lvl="0" algn="ctr">
              <a:spcBef>
                <a:spcPct val="20000"/>
              </a:spcBef>
              <a:defRPr/>
            </a:pPr>
            <a:r>
              <a:rPr lang="en-US" sz="2400" i="1" smtClean="0">
                <a:solidFill>
                  <a:srgbClr val="235318"/>
                </a:solidFill>
              </a:rPr>
              <a:t>Valve Software</a:t>
            </a:r>
            <a:endParaRPr lang="en-US" sz="2400" i="1" dirty="0" smtClean="0">
              <a:solidFill>
                <a:srgbClr val="235318"/>
              </a:solidFill>
            </a:endParaRPr>
          </a:p>
        </p:txBody>
      </p:sp>
      <p:sp>
        <p:nvSpPr>
          <p:cNvPr id="17" name="Title 1"/>
          <p:cNvSpPr txBox="1">
            <a:spLocks/>
          </p:cNvSpPr>
          <p:nvPr/>
        </p:nvSpPr>
        <p:spPr>
          <a:xfrm>
            <a:off x="304800" y="6248400"/>
            <a:ext cx="8534400" cy="381000"/>
          </a:xfrm>
          <a:prstGeom prst="rect">
            <a:avLst/>
          </a:prstGeom>
        </p:spPr>
        <p:txBody>
          <a:bodyPr vert="horz" lIns="91440" tIns="45720" rIns="91440" bIns="45720" rtlCol="0" anchor="ctr">
            <a:normAutofit fontScale="90000" lnSpcReduction="20000"/>
          </a:bodyPr>
          <a:lstStyle/>
          <a:p>
            <a:pPr lvl="0" algn="ctr">
              <a:defRPr/>
            </a:pPr>
            <a:r>
              <a:rPr lang="en-US" sz="2400" i="1" dirty="0" smtClean="0">
                <a:solidFill>
                  <a:schemeClr val="bg1"/>
                </a:solidFill>
                <a:effectLst>
                  <a:outerShdw blurRad="38100" dist="38100" dir="2700000" algn="tl">
                    <a:srgbClr val="000000">
                      <a:alpha val="43137"/>
                    </a:srgbClr>
                  </a:outerShdw>
                </a:effectLst>
              </a:rPr>
              <a:t>3D Math Primer for Graphics and Game Development</a:t>
            </a:r>
            <a:endParaRPr lang="en-US" sz="2400" i="1" dirty="0">
              <a:solidFill>
                <a:schemeClr val="bg1"/>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smtClean="0"/>
              <a:t>Some Useful Coordinate </a:t>
            </a:r>
            <a:r>
              <a:rPr lang="en-US" dirty="0"/>
              <a:t>Systems</a:t>
            </a:r>
          </a:p>
        </p:txBody>
      </p:sp>
      <p:sp>
        <p:nvSpPr>
          <p:cNvPr id="20483" name="Rectangle 3"/>
          <p:cNvSpPr>
            <a:spLocks noGrp="1" noChangeArrowheads="1"/>
          </p:cNvSpPr>
          <p:nvPr>
            <p:ph idx="1"/>
          </p:nvPr>
        </p:nvSpPr>
        <p:spPr/>
        <p:txBody>
          <a:bodyPr/>
          <a:lstStyle/>
          <a:p>
            <a:r>
              <a:rPr lang="en-US" dirty="0"/>
              <a:t>World space</a:t>
            </a:r>
          </a:p>
          <a:p>
            <a:r>
              <a:rPr lang="en-US" dirty="0"/>
              <a:t>Object space</a:t>
            </a:r>
          </a:p>
          <a:p>
            <a:r>
              <a:rPr lang="en-US" dirty="0"/>
              <a:t>Camera space</a:t>
            </a:r>
          </a:p>
          <a:p>
            <a:r>
              <a:rPr lang="en-US" dirty="0" smtClean="0"/>
              <a:t>Upright space</a:t>
            </a:r>
            <a:endParaRPr lang="en-US" dirty="0"/>
          </a:p>
        </p:txBody>
      </p:sp>
      <p:sp>
        <p:nvSpPr>
          <p:cNvPr id="5" name="Date Placeholder 4"/>
          <p:cNvSpPr>
            <a:spLocks noGrp="1"/>
          </p:cNvSpPr>
          <p:nvPr>
            <p:ph type="dt" sz="half" idx="10"/>
          </p:nvPr>
        </p:nvSpPr>
        <p:spPr/>
        <p:txBody>
          <a:bodyPr/>
          <a:lstStyle/>
          <a:p>
            <a:r>
              <a:rPr lang="en-US" smtClean="0"/>
              <a:t>Chapter 3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63B8DAD7-E4B2-4E4B-888D-77048A953F0B}" type="slidenum">
              <a:rPr lang="en-US"/>
              <a:pPr/>
              <a:t>10</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World Space</a:t>
            </a:r>
          </a:p>
        </p:txBody>
      </p:sp>
      <p:sp>
        <p:nvSpPr>
          <p:cNvPr id="21507" name="Rectangle 3"/>
          <p:cNvSpPr>
            <a:spLocks noGrp="1" noChangeArrowheads="1"/>
          </p:cNvSpPr>
          <p:nvPr>
            <p:ph idx="1"/>
          </p:nvPr>
        </p:nvSpPr>
        <p:spPr/>
        <p:txBody>
          <a:bodyPr/>
          <a:lstStyle/>
          <a:p>
            <a:r>
              <a:rPr lang="en-US" dirty="0" smtClean="0"/>
              <a:t>World space is the </a:t>
            </a:r>
            <a:r>
              <a:rPr lang="en-US" dirty="0"/>
              <a:t>global coordinate </a:t>
            </a:r>
            <a:r>
              <a:rPr lang="en-US" dirty="0" smtClean="0"/>
              <a:t>system.</a:t>
            </a:r>
            <a:endParaRPr lang="en-US" dirty="0"/>
          </a:p>
          <a:p>
            <a:r>
              <a:rPr lang="en-US" dirty="0"/>
              <a:t>Use it to keep track of position and orientation of every object in the </a:t>
            </a:r>
            <a:r>
              <a:rPr lang="en-US" dirty="0" smtClean="0"/>
              <a:t>game.</a:t>
            </a:r>
            <a:endParaRPr lang="en-US" dirty="0"/>
          </a:p>
          <a:p>
            <a:r>
              <a:rPr lang="en-US" dirty="0" smtClean="0"/>
              <a:t>Just like in the movie </a:t>
            </a:r>
            <a:r>
              <a:rPr lang="en-US" i="1" dirty="0" smtClean="0"/>
              <a:t>Highlander</a:t>
            </a:r>
            <a:r>
              <a:rPr lang="en-US" dirty="0" smtClean="0"/>
              <a:t>, there </a:t>
            </a:r>
            <a:r>
              <a:rPr lang="en-US" dirty="0"/>
              <a:t>can be only </a:t>
            </a:r>
            <a:r>
              <a:rPr lang="en-US" dirty="0" smtClean="0"/>
              <a:t>one.</a:t>
            </a:r>
            <a:endParaRPr lang="en-US" dirty="0"/>
          </a:p>
        </p:txBody>
      </p:sp>
      <p:sp>
        <p:nvSpPr>
          <p:cNvPr id="5" name="Date Placeholder 4"/>
          <p:cNvSpPr>
            <a:spLocks noGrp="1"/>
          </p:cNvSpPr>
          <p:nvPr>
            <p:ph type="dt" sz="half" idx="10"/>
          </p:nvPr>
        </p:nvSpPr>
        <p:spPr/>
        <p:txBody>
          <a:bodyPr/>
          <a:lstStyle/>
          <a:p>
            <a:r>
              <a:rPr lang="en-US" smtClean="0"/>
              <a:t>Chapter 3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71AC0CBB-2F23-46A9-8303-1BE4F7B7FA7B}" type="slidenum">
              <a:rPr lang="en-US"/>
              <a:pPr/>
              <a:t>11</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t>Object Space</a:t>
            </a:r>
          </a:p>
        </p:txBody>
      </p:sp>
      <p:sp>
        <p:nvSpPr>
          <p:cNvPr id="22531" name="Rectangle 3"/>
          <p:cNvSpPr>
            <a:spLocks noGrp="1" noChangeArrowheads="1"/>
          </p:cNvSpPr>
          <p:nvPr>
            <p:ph idx="1"/>
          </p:nvPr>
        </p:nvSpPr>
        <p:spPr/>
        <p:txBody>
          <a:bodyPr/>
          <a:lstStyle/>
          <a:p>
            <a:pPr>
              <a:buFontTx/>
              <a:buNone/>
            </a:pPr>
            <a:r>
              <a:rPr lang="en-US" dirty="0"/>
              <a:t>Every object in the game has:</a:t>
            </a:r>
          </a:p>
          <a:p>
            <a:r>
              <a:rPr lang="en-US" dirty="0"/>
              <a:t>Its own origin (where it is</a:t>
            </a:r>
            <a:r>
              <a:rPr lang="en-US" dirty="0" smtClean="0"/>
              <a:t>),</a:t>
            </a:r>
            <a:endParaRPr lang="en-US" dirty="0"/>
          </a:p>
          <a:p>
            <a:r>
              <a:rPr lang="en-US" dirty="0"/>
              <a:t>Its own concept of “up” and “right” and “forwards</a:t>
            </a:r>
            <a:r>
              <a:rPr lang="en-US" dirty="0" smtClean="0"/>
              <a:t>”,</a:t>
            </a:r>
            <a:endParaRPr lang="en-US" dirty="0"/>
          </a:p>
          <a:p>
            <a:r>
              <a:rPr lang="en-US" dirty="0"/>
              <a:t>That is, its own coordinate </a:t>
            </a:r>
            <a:r>
              <a:rPr lang="en-US" dirty="0" smtClean="0"/>
              <a:t>space.</a:t>
            </a:r>
            <a:endParaRPr lang="en-US" dirty="0"/>
          </a:p>
          <a:p>
            <a:r>
              <a:rPr lang="en-US" dirty="0"/>
              <a:t>Use it to keep track of relative positions and orientation (</a:t>
            </a:r>
            <a:r>
              <a:rPr lang="en-US" dirty="0" err="1"/>
              <a:t>eg</a:t>
            </a:r>
            <a:r>
              <a:rPr lang="en-US" dirty="0"/>
              <a:t>. Collision detection, AI)</a:t>
            </a:r>
          </a:p>
        </p:txBody>
      </p:sp>
      <p:sp>
        <p:nvSpPr>
          <p:cNvPr id="5" name="Date Placeholder 4"/>
          <p:cNvSpPr>
            <a:spLocks noGrp="1"/>
          </p:cNvSpPr>
          <p:nvPr>
            <p:ph type="dt" sz="half" idx="10"/>
          </p:nvPr>
        </p:nvSpPr>
        <p:spPr/>
        <p:txBody>
          <a:bodyPr/>
          <a:lstStyle/>
          <a:p>
            <a:r>
              <a:rPr lang="en-US" smtClean="0"/>
              <a:t>Chapter 3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BF04FCB0-464A-4F8E-9596-E436823DCD52}" type="slidenum">
              <a:rPr lang="en-US"/>
              <a:pPr/>
              <a:t>12</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t>Camera Space</a:t>
            </a:r>
          </a:p>
        </p:txBody>
      </p:sp>
      <p:sp>
        <p:nvSpPr>
          <p:cNvPr id="23555" name="Rectangle 3"/>
          <p:cNvSpPr>
            <a:spLocks noGrp="1" noChangeArrowheads="1"/>
          </p:cNvSpPr>
          <p:nvPr>
            <p:ph idx="1"/>
          </p:nvPr>
        </p:nvSpPr>
        <p:spPr>
          <a:xfrm>
            <a:off x="4495800" y="1752600"/>
            <a:ext cx="3962400" cy="4343400"/>
          </a:xfrm>
        </p:spPr>
        <p:txBody>
          <a:bodyPr/>
          <a:lstStyle/>
          <a:p>
            <a:pPr marL="0" indent="0">
              <a:buNone/>
            </a:pPr>
            <a:r>
              <a:rPr lang="en-US" dirty="0"/>
              <a:t>Object space for the viewer, represented by a camera, used to project 3D space onto screen space</a:t>
            </a:r>
          </a:p>
        </p:txBody>
      </p:sp>
      <p:sp>
        <p:nvSpPr>
          <p:cNvPr id="6" name="Date Placeholder 5"/>
          <p:cNvSpPr>
            <a:spLocks noGrp="1"/>
          </p:cNvSpPr>
          <p:nvPr>
            <p:ph type="dt" sz="half" idx="10"/>
          </p:nvPr>
        </p:nvSpPr>
        <p:spPr/>
        <p:txBody>
          <a:bodyPr/>
          <a:lstStyle/>
          <a:p>
            <a:r>
              <a:rPr lang="en-US" smtClean="0"/>
              <a:t>Chapter 3 Notes</a:t>
            </a:r>
            <a:endParaRPr lang="en-US"/>
          </a:p>
        </p:txBody>
      </p:sp>
      <p:sp>
        <p:nvSpPr>
          <p:cNvPr id="7" name="Footer Placeholder 6"/>
          <p:cNvSpPr>
            <a:spLocks noGrp="1"/>
          </p:cNvSpPr>
          <p:nvPr>
            <p:ph type="ftr" sz="quarter" idx="11"/>
          </p:nvPr>
        </p:nvSpPr>
        <p:spPr/>
        <p:txBody>
          <a:bodyPr/>
          <a:lstStyle/>
          <a:p>
            <a:r>
              <a:rPr lang="en-US" smtClean="0"/>
              <a:t>3D Math Primer for Graphics &amp; Game Dev</a:t>
            </a:r>
            <a:endParaRPr lang="en-US"/>
          </a:p>
        </p:txBody>
      </p:sp>
      <p:sp>
        <p:nvSpPr>
          <p:cNvPr id="5" name="Slide Number Placeholder 5"/>
          <p:cNvSpPr>
            <a:spLocks noGrp="1"/>
          </p:cNvSpPr>
          <p:nvPr>
            <p:ph type="sldNum" sz="quarter" idx="12"/>
          </p:nvPr>
        </p:nvSpPr>
        <p:spPr/>
        <p:txBody>
          <a:bodyPr/>
          <a:lstStyle/>
          <a:p>
            <a:fld id="{2B38D65B-8507-4ADD-8F9D-0EE3A429DE35}" type="slidenum">
              <a:rPr lang="en-US"/>
              <a:pPr/>
              <a:t>13</a:t>
            </a:fld>
            <a:endParaRPr lang="en-US"/>
          </a:p>
        </p:txBody>
      </p:sp>
      <p:pic>
        <p:nvPicPr>
          <p:cNvPr id="23556" name="Picture 4" descr="C:\Documents and Settings\ian\My Documents\classes\2003\Spring 2003\CSCI 4330\3D math primer\notes\elementary 3d\camera_space.jpg"/>
          <p:cNvPicPr>
            <a:picLocks noChangeAspect="1" noChangeArrowheads="1"/>
          </p:cNvPicPr>
          <p:nvPr/>
        </p:nvPicPr>
        <p:blipFill>
          <a:blip r:embed="rId2" cstate="print"/>
          <a:srcRect/>
          <a:stretch>
            <a:fillRect/>
          </a:stretch>
        </p:blipFill>
        <p:spPr bwMode="auto">
          <a:xfrm>
            <a:off x="685800" y="1981200"/>
            <a:ext cx="3103563" cy="314325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t>Camera Space Terminology</a:t>
            </a:r>
          </a:p>
        </p:txBody>
      </p:sp>
      <p:sp>
        <p:nvSpPr>
          <p:cNvPr id="25603" name="Rectangle 3"/>
          <p:cNvSpPr>
            <a:spLocks noGrp="1" noChangeArrowheads="1"/>
          </p:cNvSpPr>
          <p:nvPr>
            <p:ph idx="1"/>
          </p:nvPr>
        </p:nvSpPr>
        <p:spPr>
          <a:xfrm>
            <a:off x="685800" y="3505200"/>
            <a:ext cx="7772400" cy="2590800"/>
          </a:xfrm>
        </p:spPr>
        <p:txBody>
          <a:bodyPr>
            <a:normAutofit fontScale="92500"/>
          </a:bodyPr>
          <a:lstStyle/>
          <a:p>
            <a:r>
              <a:rPr lang="en-US" sz="2800" i="1"/>
              <a:t>Frustum</a:t>
            </a:r>
            <a:r>
              <a:rPr lang="en-US" sz="2800"/>
              <a:t>: the pyramid of space seen by the camera</a:t>
            </a:r>
          </a:p>
          <a:p>
            <a:r>
              <a:rPr lang="en-US" sz="2800" i="1"/>
              <a:t>Clipping</a:t>
            </a:r>
            <a:r>
              <a:rPr lang="en-US" sz="2800"/>
              <a:t>: objects partially on screen</a:t>
            </a:r>
          </a:p>
          <a:p>
            <a:r>
              <a:rPr lang="en-US" sz="2800" i="1"/>
              <a:t>Occlusion</a:t>
            </a:r>
            <a:r>
              <a:rPr lang="en-US" sz="2800"/>
              <a:t>: objects hidden behind another object</a:t>
            </a:r>
          </a:p>
          <a:p>
            <a:r>
              <a:rPr lang="en-US" sz="2800" i="1"/>
              <a:t>Visibility</a:t>
            </a:r>
            <a:r>
              <a:rPr lang="en-US" sz="2800"/>
              <a:t>: inside or outside of frustum, occluded, clipped</a:t>
            </a:r>
          </a:p>
          <a:p>
            <a:endParaRPr lang="en-US" sz="2800"/>
          </a:p>
        </p:txBody>
      </p:sp>
      <p:sp>
        <p:nvSpPr>
          <p:cNvPr id="6" name="Date Placeholder 5"/>
          <p:cNvSpPr>
            <a:spLocks noGrp="1"/>
          </p:cNvSpPr>
          <p:nvPr>
            <p:ph type="dt" sz="half" idx="10"/>
          </p:nvPr>
        </p:nvSpPr>
        <p:spPr/>
        <p:txBody>
          <a:bodyPr/>
          <a:lstStyle/>
          <a:p>
            <a:r>
              <a:rPr lang="en-US" smtClean="0"/>
              <a:t>Chapter 3 Notes</a:t>
            </a:r>
            <a:endParaRPr lang="en-US"/>
          </a:p>
        </p:txBody>
      </p:sp>
      <p:sp>
        <p:nvSpPr>
          <p:cNvPr id="7" name="Footer Placeholder 6"/>
          <p:cNvSpPr>
            <a:spLocks noGrp="1"/>
          </p:cNvSpPr>
          <p:nvPr>
            <p:ph type="ftr" sz="quarter" idx="11"/>
          </p:nvPr>
        </p:nvSpPr>
        <p:spPr/>
        <p:txBody>
          <a:bodyPr/>
          <a:lstStyle/>
          <a:p>
            <a:r>
              <a:rPr lang="en-US" smtClean="0"/>
              <a:t>3D Math Primer for Graphics &amp; Game Dev</a:t>
            </a:r>
            <a:endParaRPr lang="en-US"/>
          </a:p>
        </p:txBody>
      </p:sp>
      <p:sp>
        <p:nvSpPr>
          <p:cNvPr id="5" name="Slide Number Placeholder 5"/>
          <p:cNvSpPr>
            <a:spLocks noGrp="1"/>
          </p:cNvSpPr>
          <p:nvPr>
            <p:ph type="sldNum" sz="quarter" idx="12"/>
          </p:nvPr>
        </p:nvSpPr>
        <p:spPr/>
        <p:txBody>
          <a:bodyPr/>
          <a:lstStyle/>
          <a:p>
            <a:fld id="{2842DCE1-2AD1-4770-ACDB-282A4F09DF8D}" type="slidenum">
              <a:rPr lang="en-US"/>
              <a:pPr/>
              <a:t>14</a:t>
            </a:fld>
            <a:endParaRPr lang="en-US"/>
          </a:p>
        </p:txBody>
      </p:sp>
      <p:pic>
        <p:nvPicPr>
          <p:cNvPr id="25604" name="Picture 4" descr="C:\Documents and Settings\ian\My Documents\classes\2003\Spring 2003\CSCI 4330\3D math primer\notes\elementary 3d\camera_space.jpg"/>
          <p:cNvPicPr>
            <a:picLocks noChangeAspect="1" noChangeArrowheads="1"/>
          </p:cNvPicPr>
          <p:nvPr/>
        </p:nvPicPr>
        <p:blipFill>
          <a:blip r:embed="rId2" cstate="print"/>
          <a:srcRect/>
          <a:stretch>
            <a:fillRect/>
          </a:stretch>
        </p:blipFill>
        <p:spPr bwMode="auto">
          <a:xfrm>
            <a:off x="3581400" y="1676400"/>
            <a:ext cx="1554163" cy="1573213"/>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smtClean="0"/>
              <a:t>Upright Space</a:t>
            </a:r>
            <a:endParaRPr lang="en-US" dirty="0"/>
          </a:p>
        </p:txBody>
      </p:sp>
      <p:sp>
        <p:nvSpPr>
          <p:cNvPr id="27651" name="Rectangle 3"/>
          <p:cNvSpPr>
            <a:spLocks noGrp="1" noChangeArrowheads="1"/>
          </p:cNvSpPr>
          <p:nvPr>
            <p:ph idx="1"/>
          </p:nvPr>
        </p:nvSpPr>
        <p:spPr/>
        <p:txBody>
          <a:bodyPr/>
          <a:lstStyle/>
          <a:p>
            <a:r>
              <a:rPr lang="en-US" dirty="0" smtClean="0"/>
              <a:t>Upright space is in a sense “half </a:t>
            </a:r>
            <a:r>
              <a:rPr lang="en-US" dirty="0"/>
              <a:t>way” between world space and object </a:t>
            </a:r>
            <a:r>
              <a:rPr lang="en-US" dirty="0" smtClean="0"/>
              <a:t>space.</a:t>
            </a:r>
            <a:endParaRPr lang="en-US" dirty="0"/>
          </a:p>
          <a:p>
            <a:r>
              <a:rPr lang="en-US" dirty="0" smtClean="0"/>
              <a:t>Upright space </a:t>
            </a:r>
            <a:r>
              <a:rPr lang="en-US" dirty="0"/>
              <a:t>has</a:t>
            </a:r>
          </a:p>
          <a:p>
            <a:pPr lvl="1"/>
            <a:r>
              <a:rPr lang="en-US" dirty="0"/>
              <a:t>Object space origin</a:t>
            </a:r>
          </a:p>
          <a:p>
            <a:pPr lvl="1"/>
            <a:r>
              <a:rPr lang="en-US" dirty="0"/>
              <a:t>World space </a:t>
            </a:r>
            <a:r>
              <a:rPr lang="en-US" dirty="0" smtClean="0"/>
              <a:t>axes</a:t>
            </a:r>
          </a:p>
          <a:p>
            <a:r>
              <a:rPr lang="en-US" dirty="0" smtClean="0"/>
              <a:t>It is nonstandard, we use it in our book because we like it.</a:t>
            </a:r>
            <a:endParaRPr lang="en-US" dirty="0"/>
          </a:p>
        </p:txBody>
      </p:sp>
      <p:sp>
        <p:nvSpPr>
          <p:cNvPr id="5" name="Date Placeholder 4"/>
          <p:cNvSpPr>
            <a:spLocks noGrp="1"/>
          </p:cNvSpPr>
          <p:nvPr>
            <p:ph type="dt" sz="half" idx="10"/>
          </p:nvPr>
        </p:nvSpPr>
        <p:spPr/>
        <p:txBody>
          <a:bodyPr/>
          <a:lstStyle/>
          <a:p>
            <a:r>
              <a:rPr lang="en-US" smtClean="0"/>
              <a:t>Chapter 3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81B0F523-2FB7-4214-BD6E-13FE91C1BDB2}" type="slidenum">
              <a:rPr lang="en-US"/>
              <a:pPr/>
              <a:t>15</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Upright, and World Space</a:t>
            </a:r>
            <a:endParaRPr lang="en-US" dirty="0"/>
          </a:p>
        </p:txBody>
      </p:sp>
      <p:sp>
        <p:nvSpPr>
          <p:cNvPr id="3" name="Date Placeholder 2"/>
          <p:cNvSpPr>
            <a:spLocks noGrp="1"/>
          </p:cNvSpPr>
          <p:nvPr>
            <p:ph type="dt" sz="half" idx="10"/>
          </p:nvPr>
        </p:nvSpPr>
        <p:spPr/>
        <p:txBody>
          <a:bodyPr/>
          <a:lstStyle/>
          <a:p>
            <a:r>
              <a:rPr lang="en-US" smtClean="0"/>
              <a:t>Chapter 3 Notes</a:t>
            </a:r>
            <a:endParaRPr lang="en-US"/>
          </a:p>
        </p:txBody>
      </p:sp>
      <p:sp>
        <p:nvSpPr>
          <p:cNvPr id="4" name="Footer Placeholder 3"/>
          <p:cNvSpPr>
            <a:spLocks noGrp="1"/>
          </p:cNvSpPr>
          <p:nvPr>
            <p:ph type="ftr" sz="quarter" idx="11"/>
          </p:nvPr>
        </p:nvSpPr>
        <p:spPr/>
        <p:txBody>
          <a:bodyPr/>
          <a:lstStyle/>
          <a:p>
            <a:r>
              <a:rPr lang="en-US" smtClean="0"/>
              <a:t>3D Math Primer for Graphics &amp; Game Dev</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16</a:t>
            </a:fld>
            <a:endParaRPr lang="en-US"/>
          </a:p>
        </p:txBody>
      </p:sp>
      <p:pic>
        <p:nvPicPr>
          <p:cNvPr id="6" name="Picture 2" descr="C:\Users\ian\Desktop\figs_jpg\object_inertial_world_spaces.jpg"/>
          <p:cNvPicPr>
            <a:picLocks noChangeAspect="1" noChangeArrowheads="1"/>
          </p:cNvPicPr>
          <p:nvPr/>
        </p:nvPicPr>
        <p:blipFill>
          <a:blip r:embed="rId2" cstate="print"/>
          <a:srcRect/>
          <a:stretch>
            <a:fillRect/>
          </a:stretch>
        </p:blipFill>
        <p:spPr bwMode="auto">
          <a:xfrm>
            <a:off x="2057400" y="1828800"/>
            <a:ext cx="4953000" cy="417623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t>Robot in World Space</a:t>
            </a:r>
          </a:p>
        </p:txBody>
      </p:sp>
      <p:sp>
        <p:nvSpPr>
          <p:cNvPr id="8" name="Date Placeholder 7"/>
          <p:cNvSpPr>
            <a:spLocks noGrp="1"/>
          </p:cNvSpPr>
          <p:nvPr>
            <p:ph type="dt" sz="half" idx="10"/>
          </p:nvPr>
        </p:nvSpPr>
        <p:spPr/>
        <p:txBody>
          <a:bodyPr/>
          <a:lstStyle/>
          <a:p>
            <a:r>
              <a:rPr lang="en-US" smtClean="0"/>
              <a:t>Chapter 3 Notes</a:t>
            </a:r>
            <a:endParaRPr lang="en-US"/>
          </a:p>
        </p:txBody>
      </p:sp>
      <p:sp>
        <p:nvSpPr>
          <p:cNvPr id="9" name="Footer Placeholder 8"/>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53267494-9B81-4D35-84CC-29353896EF85}" type="slidenum">
              <a:rPr lang="en-US"/>
              <a:pPr/>
              <a:t>17</a:t>
            </a:fld>
            <a:endParaRPr lang="en-US"/>
          </a:p>
        </p:txBody>
      </p:sp>
      <p:pic>
        <p:nvPicPr>
          <p:cNvPr id="5123" name="Picture 3"/>
          <p:cNvPicPr>
            <a:picLocks noChangeAspect="1" noChangeArrowheads="1"/>
          </p:cNvPicPr>
          <p:nvPr/>
        </p:nvPicPr>
        <p:blipFill>
          <a:blip r:embed="rId2" cstate="print"/>
          <a:srcRect/>
          <a:stretch>
            <a:fillRect/>
          </a:stretch>
        </p:blipFill>
        <p:spPr bwMode="auto">
          <a:xfrm>
            <a:off x="2743200" y="1752600"/>
            <a:ext cx="3664413" cy="433556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Robot’s </a:t>
            </a:r>
            <a:r>
              <a:rPr lang="en-US" dirty="0" smtClean="0"/>
              <a:t>Upright Space</a:t>
            </a:r>
            <a:endParaRPr lang="en-US" dirty="0"/>
          </a:p>
        </p:txBody>
      </p:sp>
      <p:sp>
        <p:nvSpPr>
          <p:cNvPr id="8" name="Date Placeholder 7"/>
          <p:cNvSpPr>
            <a:spLocks noGrp="1"/>
          </p:cNvSpPr>
          <p:nvPr>
            <p:ph type="dt" sz="half" idx="10"/>
          </p:nvPr>
        </p:nvSpPr>
        <p:spPr/>
        <p:txBody>
          <a:bodyPr/>
          <a:lstStyle/>
          <a:p>
            <a:r>
              <a:rPr lang="en-US" smtClean="0"/>
              <a:t>Chapter 3 Notes</a:t>
            </a:r>
            <a:endParaRPr lang="en-US"/>
          </a:p>
        </p:txBody>
      </p:sp>
      <p:sp>
        <p:nvSpPr>
          <p:cNvPr id="9" name="Footer Placeholder 8"/>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4"/>
          <p:cNvSpPr>
            <a:spLocks noGrp="1"/>
          </p:cNvSpPr>
          <p:nvPr>
            <p:ph type="sldNum" sz="quarter" idx="12"/>
          </p:nvPr>
        </p:nvSpPr>
        <p:spPr/>
        <p:txBody>
          <a:bodyPr/>
          <a:lstStyle/>
          <a:p>
            <a:fld id="{F8758725-1742-46FA-A23D-2C72EDF4052C}" type="slidenum">
              <a:rPr lang="en-US"/>
              <a:pPr/>
              <a:t>18</a:t>
            </a:fld>
            <a:endParaRPr lang="en-US"/>
          </a:p>
        </p:txBody>
      </p:sp>
      <p:pic>
        <p:nvPicPr>
          <p:cNvPr id="6" name="Picture 2"/>
          <p:cNvPicPr>
            <a:picLocks noChangeAspect="1" noChangeArrowheads="1"/>
          </p:cNvPicPr>
          <p:nvPr/>
        </p:nvPicPr>
        <p:blipFill>
          <a:blip r:embed="rId2" cstate="print"/>
          <a:srcRect/>
          <a:stretch>
            <a:fillRect/>
          </a:stretch>
        </p:blipFill>
        <p:spPr bwMode="auto">
          <a:xfrm>
            <a:off x="2362200" y="1676401"/>
            <a:ext cx="4181316" cy="4243313"/>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Robot’s Object Space</a:t>
            </a:r>
          </a:p>
        </p:txBody>
      </p:sp>
      <p:sp>
        <p:nvSpPr>
          <p:cNvPr id="9" name="Date Placeholder 8"/>
          <p:cNvSpPr>
            <a:spLocks noGrp="1"/>
          </p:cNvSpPr>
          <p:nvPr>
            <p:ph type="dt" sz="half" idx="10"/>
          </p:nvPr>
        </p:nvSpPr>
        <p:spPr/>
        <p:txBody>
          <a:bodyPr/>
          <a:lstStyle/>
          <a:p>
            <a:r>
              <a:rPr lang="en-US" smtClean="0"/>
              <a:t>Chapter 3 Notes</a:t>
            </a:r>
            <a:endParaRPr lang="en-US"/>
          </a:p>
        </p:txBody>
      </p:sp>
      <p:sp>
        <p:nvSpPr>
          <p:cNvPr id="10" name="Footer Placeholder 9"/>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4"/>
          <p:cNvSpPr>
            <a:spLocks noGrp="1"/>
          </p:cNvSpPr>
          <p:nvPr>
            <p:ph type="sldNum" sz="quarter" idx="12"/>
          </p:nvPr>
        </p:nvSpPr>
        <p:spPr/>
        <p:txBody>
          <a:bodyPr/>
          <a:lstStyle/>
          <a:p>
            <a:fld id="{0DEB62F2-78E7-445C-8589-3BA2B0BF7D71}" type="slidenum">
              <a:rPr lang="en-US"/>
              <a:pPr/>
              <a:t>19</a:t>
            </a:fld>
            <a:endParaRPr lang="en-US"/>
          </a:p>
        </p:txBody>
      </p:sp>
      <p:pic>
        <p:nvPicPr>
          <p:cNvPr id="8" name="Picture 4"/>
          <p:cNvPicPr>
            <a:picLocks noChangeAspect="1" noChangeArrowheads="1"/>
          </p:cNvPicPr>
          <p:nvPr/>
        </p:nvPicPr>
        <p:blipFill>
          <a:blip r:embed="rId2" cstate="print"/>
          <a:srcRect/>
          <a:stretch>
            <a:fillRect/>
          </a:stretch>
        </p:blipFill>
        <p:spPr bwMode="auto">
          <a:xfrm>
            <a:off x="2971800" y="1752600"/>
            <a:ext cx="3048000" cy="424607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You’ll See in This Chapter</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smtClean="0"/>
              <a:t>This chapter introduces the idea of multiple coordinate systems. It is divided into five sections. </a:t>
            </a:r>
          </a:p>
          <a:p>
            <a:r>
              <a:rPr lang="en-US" dirty="0" smtClean="0"/>
              <a:t>Section 3.1 justifies the need for multiple coordinate systems.</a:t>
            </a:r>
          </a:p>
          <a:p>
            <a:r>
              <a:rPr lang="en-US" dirty="0" smtClean="0"/>
              <a:t>Section 3.2 introduces some common coordinate systems.</a:t>
            </a:r>
          </a:p>
          <a:p>
            <a:r>
              <a:rPr lang="fr-FR" dirty="0" smtClean="0"/>
              <a:t>Section 3.3 </a:t>
            </a:r>
            <a:r>
              <a:rPr lang="fr-FR" dirty="0" err="1" smtClean="0"/>
              <a:t>describes</a:t>
            </a:r>
            <a:r>
              <a:rPr lang="fr-FR" dirty="0" smtClean="0"/>
              <a:t> </a:t>
            </a:r>
            <a:r>
              <a:rPr lang="fr-FR" dirty="0" err="1" smtClean="0"/>
              <a:t>coordinate</a:t>
            </a:r>
            <a:r>
              <a:rPr lang="fr-FR" dirty="0" smtClean="0"/>
              <a:t> </a:t>
            </a:r>
            <a:r>
              <a:rPr lang="fr-FR" dirty="0" err="1" smtClean="0"/>
              <a:t>space</a:t>
            </a:r>
            <a:r>
              <a:rPr lang="fr-FR" dirty="0" smtClean="0"/>
              <a:t> transformations.</a:t>
            </a:r>
          </a:p>
          <a:p>
            <a:r>
              <a:rPr lang="en-US" dirty="0" smtClean="0"/>
              <a:t>Section 3.4 discusses nested coordinate spaces.</a:t>
            </a:r>
          </a:p>
          <a:p>
            <a:r>
              <a:rPr lang="en-US" dirty="0" smtClean="0"/>
              <a:t>Section 3.5 is a political campaign for more human readable code, and is not covered in these notes.</a:t>
            </a:r>
            <a:endParaRPr lang="fr-FR" dirty="0" smtClean="0"/>
          </a:p>
          <a:p>
            <a:endParaRPr lang="en-US" dirty="0" smtClean="0"/>
          </a:p>
          <a:p>
            <a:endParaRPr lang="en-US" dirty="0"/>
          </a:p>
        </p:txBody>
      </p:sp>
      <p:sp>
        <p:nvSpPr>
          <p:cNvPr id="4" name="Date Placeholder 3"/>
          <p:cNvSpPr>
            <a:spLocks noGrp="1"/>
          </p:cNvSpPr>
          <p:nvPr>
            <p:ph type="dt" sz="half" idx="10"/>
          </p:nvPr>
        </p:nvSpPr>
        <p:spPr/>
        <p:txBody>
          <a:bodyPr/>
          <a:lstStyle/>
          <a:p>
            <a:r>
              <a:rPr lang="en-US" dirty="0" smtClean="0"/>
              <a:t>Chapter 3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a:t>Why </a:t>
            </a:r>
            <a:r>
              <a:rPr lang="en-US" dirty="0" smtClean="0"/>
              <a:t>Upright Space</a:t>
            </a:r>
            <a:r>
              <a:rPr lang="en-US" dirty="0"/>
              <a:t>?</a:t>
            </a:r>
          </a:p>
        </p:txBody>
      </p:sp>
      <p:sp>
        <p:nvSpPr>
          <p:cNvPr id="32771" name="Rectangle 3"/>
          <p:cNvSpPr>
            <a:spLocks noGrp="1" noChangeArrowheads="1"/>
          </p:cNvSpPr>
          <p:nvPr>
            <p:ph idx="1"/>
          </p:nvPr>
        </p:nvSpPr>
        <p:spPr/>
        <p:txBody>
          <a:bodyPr/>
          <a:lstStyle/>
          <a:p>
            <a:r>
              <a:rPr lang="en-US" dirty="0" smtClean="0"/>
              <a:t>It separates </a:t>
            </a:r>
            <a:r>
              <a:rPr lang="en-US" dirty="0"/>
              <a:t>translation and rotation</a:t>
            </a:r>
          </a:p>
          <a:p>
            <a:pPr lvl="1"/>
            <a:r>
              <a:rPr lang="en-US" dirty="0" smtClean="0"/>
              <a:t>It is a handy </a:t>
            </a:r>
            <a:r>
              <a:rPr lang="en-US" dirty="0"/>
              <a:t>visualization tool</a:t>
            </a:r>
          </a:p>
          <a:p>
            <a:pPr lvl="1"/>
            <a:r>
              <a:rPr lang="en-US" dirty="0" smtClean="0"/>
              <a:t>It is inspired </a:t>
            </a:r>
            <a:r>
              <a:rPr lang="en-US" dirty="0"/>
              <a:t>by both math and hardware implementation</a:t>
            </a:r>
          </a:p>
          <a:p>
            <a:r>
              <a:rPr lang="en-US" dirty="0"/>
              <a:t>Translate between world and </a:t>
            </a:r>
            <a:r>
              <a:rPr lang="en-US" dirty="0" smtClean="0"/>
              <a:t>upright space.</a:t>
            </a:r>
            <a:endParaRPr lang="en-US" dirty="0"/>
          </a:p>
          <a:p>
            <a:r>
              <a:rPr lang="en-US" dirty="0"/>
              <a:t>Rotate between </a:t>
            </a:r>
            <a:r>
              <a:rPr lang="en-US" dirty="0" smtClean="0"/>
              <a:t>upright and </a:t>
            </a:r>
            <a:r>
              <a:rPr lang="en-US" dirty="0"/>
              <a:t>object </a:t>
            </a:r>
            <a:r>
              <a:rPr lang="en-US" dirty="0" smtClean="0"/>
              <a:t>space.</a:t>
            </a:r>
          </a:p>
          <a:p>
            <a:r>
              <a:rPr lang="en-US" dirty="0" smtClean="0"/>
              <a:t>Which brings us to </a:t>
            </a:r>
            <a:r>
              <a:rPr lang="en-US" i="1" dirty="0" smtClean="0"/>
              <a:t>coordinate space transformations</a:t>
            </a:r>
            <a:r>
              <a:rPr lang="en-US" dirty="0" smtClean="0"/>
              <a:t>…</a:t>
            </a:r>
            <a:endParaRPr lang="en-US" dirty="0"/>
          </a:p>
        </p:txBody>
      </p:sp>
      <p:sp>
        <p:nvSpPr>
          <p:cNvPr id="5" name="Date Placeholder 4"/>
          <p:cNvSpPr>
            <a:spLocks noGrp="1"/>
          </p:cNvSpPr>
          <p:nvPr>
            <p:ph type="dt" sz="half" idx="10"/>
          </p:nvPr>
        </p:nvSpPr>
        <p:spPr/>
        <p:txBody>
          <a:bodyPr/>
          <a:lstStyle/>
          <a:p>
            <a:r>
              <a:rPr lang="en-US" smtClean="0"/>
              <a:t>Chapter 3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5BCC6578-5568-4A25-A498-8B489AF812D7}" type="slidenum">
              <a:rPr lang="en-US"/>
              <a:pPr/>
              <a:t>20</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700" dirty="0" smtClean="0"/>
              <a:t>Section 3.3:</a:t>
            </a:r>
            <a:br>
              <a:rPr lang="en-US" sz="2700" dirty="0" smtClean="0"/>
            </a:br>
            <a:r>
              <a:rPr lang="en-US" sz="4000" dirty="0" smtClean="0"/>
              <a:t>Coordinate Space Transformations</a:t>
            </a:r>
            <a:endParaRPr lang="en-US" dirty="0"/>
          </a:p>
        </p:txBody>
      </p:sp>
      <p:sp>
        <p:nvSpPr>
          <p:cNvPr id="18" name="Date Placeholder 3"/>
          <p:cNvSpPr>
            <a:spLocks noGrp="1"/>
          </p:cNvSpPr>
          <p:nvPr>
            <p:ph type="dt" sz="half" idx="10"/>
          </p:nvPr>
        </p:nvSpPr>
        <p:spPr>
          <a:xfrm>
            <a:off x="457200" y="6248400"/>
            <a:ext cx="2133600" cy="365125"/>
          </a:xfrm>
        </p:spPr>
        <p:txBody>
          <a:bodyPr/>
          <a:lstStyle/>
          <a:p>
            <a:r>
              <a:rPr lang="en-US" dirty="0" smtClean="0">
                <a:solidFill>
                  <a:schemeClr val="bg1"/>
                </a:solidFill>
              </a:rPr>
              <a:t>Chapter 3 Notes</a:t>
            </a:r>
            <a:endParaRPr lang="en-US" dirty="0">
              <a:solidFill>
                <a:schemeClr val="bg1"/>
              </a:solidFill>
            </a:endParaRPr>
          </a:p>
        </p:txBody>
      </p:sp>
      <p:sp>
        <p:nvSpPr>
          <p:cNvPr id="19" name="Footer Placeholder 4"/>
          <p:cNvSpPr>
            <a:spLocks noGrp="1"/>
          </p:cNvSpPr>
          <p:nvPr>
            <p:ph type="ftr" sz="quarter" idx="11"/>
          </p:nvPr>
        </p:nvSpPr>
        <p:spPr>
          <a:xfrm>
            <a:off x="3124200" y="6248400"/>
            <a:ext cx="2895600" cy="365125"/>
          </a:xfrm>
        </p:spPr>
        <p:txBody>
          <a:bodyPr/>
          <a:lstStyle/>
          <a:p>
            <a:r>
              <a:rPr lang="en-US" dirty="0" smtClean="0">
                <a:solidFill>
                  <a:schemeClr val="bg1"/>
                </a:solidFill>
              </a:rPr>
              <a:t>3D Math Primer for Graphics &amp; Game Dev</a:t>
            </a:r>
            <a:endParaRPr lang="en-US" dirty="0">
              <a:solidFill>
                <a:schemeClr val="bg1"/>
              </a:solidFill>
            </a:endParaRPr>
          </a:p>
        </p:txBody>
      </p:sp>
      <p:sp>
        <p:nvSpPr>
          <p:cNvPr id="20" name="Slide Number Placeholder 5"/>
          <p:cNvSpPr>
            <a:spLocks noGrp="1"/>
          </p:cNvSpPr>
          <p:nvPr>
            <p:ph type="sldNum" sz="quarter" idx="12"/>
          </p:nvPr>
        </p:nvSpPr>
        <p:spPr>
          <a:xfrm>
            <a:off x="6553200" y="6248400"/>
            <a:ext cx="2133600" cy="365125"/>
          </a:xfrm>
        </p:spPr>
        <p:txBody>
          <a:bodyPr/>
          <a:lstStyle/>
          <a:p>
            <a:fld id="{B6F15528-21DE-4FAA-801E-634DDDAF4B2B}" type="slidenum">
              <a:rPr lang="en-US" smtClean="0">
                <a:solidFill>
                  <a:schemeClr val="bg1"/>
                </a:solidFill>
              </a:rPr>
              <a:pPr/>
              <a:t>21</a:t>
            </a:fld>
            <a:endParaRPr 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t>Coordinate Space Transformation</a:t>
            </a:r>
          </a:p>
        </p:txBody>
      </p:sp>
      <p:sp>
        <p:nvSpPr>
          <p:cNvPr id="26627" name="Rectangle 3"/>
          <p:cNvSpPr>
            <a:spLocks noGrp="1" noChangeArrowheads="1"/>
          </p:cNvSpPr>
          <p:nvPr>
            <p:ph idx="1"/>
          </p:nvPr>
        </p:nvSpPr>
        <p:spPr/>
        <p:txBody>
          <a:bodyPr/>
          <a:lstStyle/>
          <a:p>
            <a:pPr marL="0" indent="0">
              <a:buFontTx/>
              <a:buNone/>
            </a:pPr>
            <a:r>
              <a:rPr lang="en-US" sz="2800" dirty="0"/>
              <a:t>Two important types of transformation used to transform one coordinate space into another:</a:t>
            </a:r>
          </a:p>
          <a:p>
            <a:r>
              <a:rPr lang="en-US" sz="2800" dirty="0"/>
              <a:t>Translation</a:t>
            </a:r>
          </a:p>
          <a:p>
            <a:pPr lvl="1"/>
            <a:r>
              <a:rPr lang="en-US" sz="2400" dirty="0"/>
              <a:t>Changes position in space </a:t>
            </a:r>
          </a:p>
          <a:p>
            <a:pPr lvl="1"/>
            <a:r>
              <a:rPr lang="en-US" sz="2400" dirty="0"/>
              <a:t>Gives new location of origin</a:t>
            </a:r>
          </a:p>
          <a:p>
            <a:r>
              <a:rPr lang="en-US" sz="2800" dirty="0"/>
              <a:t>Rotation</a:t>
            </a:r>
          </a:p>
          <a:p>
            <a:pPr lvl="1"/>
            <a:r>
              <a:rPr lang="en-US" sz="2400" dirty="0"/>
              <a:t>Changes orientation in space </a:t>
            </a:r>
          </a:p>
          <a:p>
            <a:pPr lvl="1"/>
            <a:r>
              <a:rPr lang="en-US" sz="2400" dirty="0"/>
              <a:t>Gives new directions of axes</a:t>
            </a:r>
          </a:p>
        </p:txBody>
      </p:sp>
      <p:sp>
        <p:nvSpPr>
          <p:cNvPr id="5" name="Date Placeholder 4"/>
          <p:cNvSpPr>
            <a:spLocks noGrp="1"/>
          </p:cNvSpPr>
          <p:nvPr>
            <p:ph type="dt" sz="half" idx="10"/>
          </p:nvPr>
        </p:nvSpPr>
        <p:spPr/>
        <p:txBody>
          <a:bodyPr/>
          <a:lstStyle/>
          <a:p>
            <a:r>
              <a:rPr lang="en-US" smtClean="0"/>
              <a:t>Chapter 3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6E66E9C9-E0D1-46A0-9C5B-7B442C05B0A7}" type="slidenum">
              <a:rPr lang="en-US"/>
              <a:pPr/>
              <a:t>22</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Chapter 3 Notes</a:t>
            </a:r>
            <a:endParaRPr lang="en-US"/>
          </a:p>
        </p:txBody>
      </p:sp>
      <p:sp>
        <p:nvSpPr>
          <p:cNvPr id="3" name="Footer Placeholder 2"/>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a:p>
        </p:txBody>
      </p:sp>
      <p:pic>
        <p:nvPicPr>
          <p:cNvPr id="8194" name="Picture 2" descr="C:\Users\ian\Desktop\object_inertial_world_translate_rotate.jpg"/>
          <p:cNvPicPr>
            <a:picLocks noChangeAspect="1" noChangeArrowheads="1"/>
          </p:cNvPicPr>
          <p:nvPr/>
        </p:nvPicPr>
        <p:blipFill>
          <a:blip r:embed="rId2" cstate="print"/>
          <a:srcRect/>
          <a:stretch>
            <a:fillRect/>
          </a:stretch>
        </p:blipFill>
        <p:spPr bwMode="auto">
          <a:xfrm>
            <a:off x="421041" y="1275425"/>
            <a:ext cx="8265759" cy="3829975"/>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Let's say that we are working for a advertising agency that has just landed a big account with a food manufacturer. </a:t>
            </a:r>
          </a:p>
          <a:p>
            <a:r>
              <a:rPr lang="en-US" dirty="0" smtClean="0"/>
              <a:t>You are assigned to the project to make a slick computer-generated ad promoting one of their most popular items, </a:t>
            </a:r>
            <a:r>
              <a:rPr lang="en-US" i="1" dirty="0" smtClean="0"/>
              <a:t>Herring Packets</a:t>
            </a:r>
            <a:r>
              <a:rPr lang="en-US" dirty="0" smtClean="0"/>
              <a:t>, which are microwaveable herring </a:t>
            </a:r>
            <a:r>
              <a:rPr lang="en-US" strike="sngStrike" dirty="0" smtClean="0"/>
              <a:t>sandwiches</a:t>
            </a:r>
            <a:r>
              <a:rPr lang="en-US" dirty="0" smtClean="0"/>
              <a:t> food products for robots.</a:t>
            </a:r>
          </a:p>
          <a:p>
            <a:r>
              <a:rPr lang="en-US" dirty="0" smtClean="0"/>
              <a:t>Of course, the client has a tendency to want changes made at the last minute, so we need to be able to get a model of the product at any possible position and orientation.</a:t>
            </a:r>
            <a:endParaRPr lang="en-US" dirty="0"/>
          </a:p>
        </p:txBody>
      </p:sp>
      <p:sp>
        <p:nvSpPr>
          <p:cNvPr id="4" name="Date Placeholder 3"/>
          <p:cNvSpPr>
            <a:spLocks noGrp="1"/>
          </p:cNvSpPr>
          <p:nvPr>
            <p:ph type="dt" sz="half" idx="10"/>
          </p:nvPr>
        </p:nvSpPr>
        <p:spPr/>
        <p:txBody>
          <a:bodyPr/>
          <a:lstStyle/>
          <a:p>
            <a:r>
              <a:rPr lang="en-US" smtClean="0"/>
              <a:t>Chapter 3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24</a:t>
            </a:fld>
            <a:endParaRPr lang="en-US"/>
          </a:p>
        </p:txBody>
      </p:sp>
      <p:pic>
        <p:nvPicPr>
          <p:cNvPr id="11267" name="Picture 3" descr="C:\Users\ian\Desktop\figs_jpg\herring_packets.jpg"/>
          <p:cNvPicPr>
            <a:picLocks noChangeAspect="1" noChangeArrowheads="1"/>
          </p:cNvPicPr>
          <p:nvPr/>
        </p:nvPicPr>
        <p:blipFill>
          <a:blip r:embed="rId2" cstate="print"/>
          <a:srcRect/>
          <a:stretch>
            <a:fillRect/>
          </a:stretch>
        </p:blipFill>
        <p:spPr bwMode="auto">
          <a:xfrm>
            <a:off x="7848600" y="304800"/>
            <a:ext cx="914400" cy="1143000"/>
          </a:xfrm>
          <a:prstGeom prst="rect">
            <a:avLst/>
          </a:prstGeom>
          <a:ln>
            <a:noFill/>
          </a:ln>
          <a:effectLst>
            <a:outerShdw blurRad="292100" dist="139700" dir="2700000" algn="tl" rotWithShape="0">
              <a:srgbClr val="333333">
                <a:alpha val="65000"/>
              </a:srgbClr>
            </a:outerShdw>
          </a:effectLst>
          <a:scene3d>
            <a:camera prst="orthographicFront">
              <a:rot lat="0" lon="0" rev="20399999"/>
            </a:camera>
            <a:lightRig rig="threePt" dir="t"/>
          </a:scene3d>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 with the Artist’s Model</a:t>
            </a:r>
            <a:endParaRPr lang="en-US" dirty="0"/>
          </a:p>
        </p:txBody>
      </p:sp>
      <p:sp>
        <p:nvSpPr>
          <p:cNvPr id="3" name="Content Placeholder 2"/>
          <p:cNvSpPr>
            <a:spLocks noGrp="1"/>
          </p:cNvSpPr>
          <p:nvPr>
            <p:ph idx="1"/>
          </p:nvPr>
        </p:nvSpPr>
        <p:spPr>
          <a:xfrm>
            <a:off x="457200" y="1600200"/>
            <a:ext cx="4419600" cy="4525963"/>
          </a:xfrm>
        </p:spPr>
        <p:txBody>
          <a:bodyPr>
            <a:normAutofit fontScale="85000" lnSpcReduction="10000"/>
          </a:bodyPr>
          <a:lstStyle/>
          <a:p>
            <a:r>
              <a:rPr lang="en-US" dirty="0" smtClean="0"/>
              <a:t>For now, because we have the model in its home position, object space and world space (and upright space) are all the same by definition. </a:t>
            </a:r>
          </a:p>
          <a:p>
            <a:r>
              <a:rPr lang="en-US" dirty="0" smtClean="0"/>
              <a:t>For all practical purposes, in the scene that the artist built containing only the model of the robot, </a:t>
            </a:r>
            <a:r>
              <a:rPr lang="en-US" i="1" dirty="0" smtClean="0"/>
              <a:t>world space is object space</a:t>
            </a:r>
            <a:r>
              <a:rPr lang="en-US" dirty="0" smtClean="0"/>
              <a:t>.</a:t>
            </a:r>
            <a:endParaRPr lang="en-US" dirty="0"/>
          </a:p>
        </p:txBody>
      </p:sp>
      <p:sp>
        <p:nvSpPr>
          <p:cNvPr id="4" name="Date Placeholder 3"/>
          <p:cNvSpPr>
            <a:spLocks noGrp="1"/>
          </p:cNvSpPr>
          <p:nvPr>
            <p:ph type="dt" sz="half" idx="10"/>
          </p:nvPr>
        </p:nvSpPr>
        <p:spPr/>
        <p:txBody>
          <a:bodyPr/>
          <a:lstStyle/>
          <a:p>
            <a:r>
              <a:rPr lang="en-US" smtClean="0"/>
              <a:t>Chapter 3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a:p>
        </p:txBody>
      </p:sp>
      <p:pic>
        <p:nvPicPr>
          <p:cNvPr id="9218" name="Picture 2" descr="C:\Users\ian\Desktop\figs_jpg\robot_at_origin.jpg"/>
          <p:cNvPicPr>
            <a:picLocks noChangeAspect="1" noChangeArrowheads="1"/>
          </p:cNvPicPr>
          <p:nvPr/>
        </p:nvPicPr>
        <p:blipFill>
          <a:blip r:embed="rId2" cstate="print"/>
          <a:srcRect/>
          <a:stretch>
            <a:fillRect/>
          </a:stretch>
        </p:blipFill>
        <p:spPr bwMode="auto">
          <a:xfrm>
            <a:off x="5257800" y="2514600"/>
            <a:ext cx="3352800" cy="2514600"/>
          </a:xfrm>
          <a:prstGeom prst="rect">
            <a:avLst/>
          </a:prstGeom>
          <a:noFill/>
          <a:effectLst>
            <a:outerShdw blurRad="228600" dist="38100" dir="2700000" sx="105000" sy="105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 Transformation</a:t>
            </a:r>
            <a:endParaRPr lang="en-US" dirty="0"/>
          </a:p>
        </p:txBody>
      </p:sp>
      <p:sp>
        <p:nvSpPr>
          <p:cNvPr id="3" name="Content Placeholder 2"/>
          <p:cNvSpPr>
            <a:spLocks noGrp="1"/>
          </p:cNvSpPr>
          <p:nvPr>
            <p:ph idx="1"/>
          </p:nvPr>
        </p:nvSpPr>
        <p:spPr/>
        <p:txBody>
          <a:bodyPr/>
          <a:lstStyle/>
          <a:p>
            <a:r>
              <a:rPr lang="en-US" dirty="0" smtClean="0"/>
              <a:t>Our goal is to transform the vertices of the model from their home location to some new location (in our case, into a make-believe kitchen), according to the desired position and orientation of the robot based on the executive’s whims at that moment.</a:t>
            </a:r>
          </a:p>
          <a:p>
            <a:r>
              <a:rPr lang="en-US" dirty="0" smtClean="0"/>
              <a:t>See next slide…</a:t>
            </a:r>
          </a:p>
        </p:txBody>
      </p:sp>
      <p:sp>
        <p:nvSpPr>
          <p:cNvPr id="4" name="Date Placeholder 3"/>
          <p:cNvSpPr>
            <a:spLocks noGrp="1"/>
          </p:cNvSpPr>
          <p:nvPr>
            <p:ph type="dt" sz="half" idx="10"/>
          </p:nvPr>
        </p:nvSpPr>
        <p:spPr/>
        <p:txBody>
          <a:bodyPr/>
          <a:lstStyle/>
          <a:p>
            <a:r>
              <a:rPr lang="en-US" smtClean="0"/>
              <a:t>Chapter 3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Chapter 3 Notes</a:t>
            </a:r>
            <a:endParaRPr lang="en-US"/>
          </a:p>
        </p:txBody>
      </p:sp>
      <p:sp>
        <p:nvSpPr>
          <p:cNvPr id="3" name="Footer Placeholder 2"/>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27</a:t>
            </a:fld>
            <a:endParaRPr lang="en-US"/>
          </a:p>
        </p:txBody>
      </p:sp>
      <p:pic>
        <p:nvPicPr>
          <p:cNvPr id="10242" name="Picture 2" descr="C:\Users\ian\Desktop\figs_jpg\robot_transform_origin_to_kitchen.jpg"/>
          <p:cNvPicPr>
            <a:picLocks noChangeAspect="1" noChangeArrowheads="1"/>
          </p:cNvPicPr>
          <p:nvPr/>
        </p:nvPicPr>
        <p:blipFill>
          <a:blip r:embed="rId2" cstate="print"/>
          <a:srcRect/>
          <a:stretch>
            <a:fillRect/>
          </a:stretch>
        </p:blipFill>
        <p:spPr bwMode="auto">
          <a:xfrm>
            <a:off x="762000" y="381000"/>
            <a:ext cx="7391400" cy="5541140"/>
          </a:xfrm>
          <a:prstGeom prst="rect">
            <a:avLst/>
          </a:prstGeom>
          <a:noFill/>
          <a:effectLst>
            <a:outerShdw blurRad="177800" dist="38100" dir="2700000" sx="102000" sy="102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Details</a:t>
            </a:r>
            <a:endParaRPr lang="en-US" dirty="0"/>
          </a:p>
        </p:txBody>
      </p:sp>
      <p:sp>
        <p:nvSpPr>
          <p:cNvPr id="3" name="Content Placeholder 2"/>
          <p:cNvSpPr>
            <a:spLocks noGrp="1"/>
          </p:cNvSpPr>
          <p:nvPr>
            <p:ph idx="1"/>
          </p:nvPr>
        </p:nvSpPr>
        <p:spPr/>
        <p:txBody>
          <a:bodyPr>
            <a:normAutofit fontScale="92500"/>
          </a:bodyPr>
          <a:lstStyle/>
          <a:p>
            <a:r>
              <a:rPr lang="en-US" dirty="0" smtClean="0"/>
              <a:t>Let's talk a bit about how to accomplish this. We won't get too far into the mathematical details - that's what the rest of this chapter is for. </a:t>
            </a:r>
          </a:p>
          <a:p>
            <a:r>
              <a:rPr lang="en-US" dirty="0" smtClean="0"/>
              <a:t>Conceptually, to move the robot into position we first rotate her clockwise 120° (or, as we'll learn in Chapter 8, by “heading left 120 °”). </a:t>
            </a:r>
          </a:p>
          <a:p>
            <a:r>
              <a:rPr lang="en-US" dirty="0" smtClean="0"/>
              <a:t>Then we translate 18ft east and 10ft north, which according to our conventions is a 3D displacement of [18, 0, 10].</a:t>
            </a:r>
            <a:endParaRPr lang="en-US" dirty="0"/>
          </a:p>
        </p:txBody>
      </p:sp>
      <p:sp>
        <p:nvSpPr>
          <p:cNvPr id="4" name="Date Placeholder 3"/>
          <p:cNvSpPr>
            <a:spLocks noGrp="1"/>
          </p:cNvSpPr>
          <p:nvPr>
            <p:ph type="dt" sz="half" idx="10"/>
          </p:nvPr>
        </p:nvSpPr>
        <p:spPr/>
        <p:txBody>
          <a:bodyPr/>
          <a:lstStyle/>
          <a:p>
            <a:r>
              <a:rPr lang="en-US" smtClean="0"/>
              <a:t>Chapter 3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Original Position</a:t>
            </a:r>
            <a:endParaRPr lang="en-US" dirty="0"/>
          </a:p>
        </p:txBody>
      </p:sp>
      <p:sp>
        <p:nvSpPr>
          <p:cNvPr id="3" name="Date Placeholder 2"/>
          <p:cNvSpPr>
            <a:spLocks noGrp="1"/>
          </p:cNvSpPr>
          <p:nvPr>
            <p:ph type="dt" sz="half" idx="10"/>
          </p:nvPr>
        </p:nvSpPr>
        <p:spPr/>
        <p:txBody>
          <a:bodyPr/>
          <a:lstStyle/>
          <a:p>
            <a:r>
              <a:rPr lang="en-US" smtClean="0"/>
              <a:t>Chapter 3 Notes</a:t>
            </a:r>
            <a:endParaRPr lang="en-US"/>
          </a:p>
        </p:txBody>
      </p:sp>
      <p:sp>
        <p:nvSpPr>
          <p:cNvPr id="4" name="Footer Placeholder 3"/>
          <p:cNvSpPr>
            <a:spLocks noGrp="1"/>
          </p:cNvSpPr>
          <p:nvPr>
            <p:ph type="ftr" sz="quarter" idx="11"/>
          </p:nvPr>
        </p:nvSpPr>
        <p:spPr/>
        <p:txBody>
          <a:bodyPr/>
          <a:lstStyle/>
          <a:p>
            <a:r>
              <a:rPr lang="en-US" dirty="0" smtClean="0"/>
              <a:t>3D Math Primer for Graphics &amp; Game Dev</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29</a:t>
            </a:fld>
            <a:endParaRPr lang="en-US"/>
          </a:p>
        </p:txBody>
      </p:sp>
      <p:pic>
        <p:nvPicPr>
          <p:cNvPr id="6" name="Picture 4" descr="C:\Users\ian\Desktop\figs_jpg\robot_rotate_translate_1.jpg"/>
          <p:cNvPicPr>
            <a:picLocks noChangeAspect="1" noChangeArrowheads="1"/>
          </p:cNvPicPr>
          <p:nvPr/>
        </p:nvPicPr>
        <p:blipFill>
          <a:blip r:embed="rId2" cstate="print"/>
          <a:srcRect/>
          <a:stretch>
            <a:fillRect/>
          </a:stretch>
        </p:blipFill>
        <p:spPr bwMode="auto">
          <a:xfrm>
            <a:off x="2362200" y="1600200"/>
            <a:ext cx="4389120" cy="4389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001000" cy="1189038"/>
          </a:xfrm>
        </p:spPr>
        <p:txBody>
          <a:bodyPr/>
          <a:lstStyle/>
          <a:p>
            <a:r>
              <a:rPr lang="en-US" dirty="0" smtClean="0"/>
              <a:t>Word Cloud</a:t>
            </a:r>
            <a:endParaRPr lang="en-US" dirty="0"/>
          </a:p>
        </p:txBody>
      </p:sp>
      <p:sp>
        <p:nvSpPr>
          <p:cNvPr id="3" name="Date Placeholder 2"/>
          <p:cNvSpPr>
            <a:spLocks noGrp="1"/>
          </p:cNvSpPr>
          <p:nvPr>
            <p:ph type="dt" sz="half" idx="10"/>
          </p:nvPr>
        </p:nvSpPr>
        <p:spPr/>
        <p:txBody>
          <a:bodyPr/>
          <a:lstStyle/>
          <a:p>
            <a:r>
              <a:rPr lang="en-US" dirty="0" smtClean="0"/>
              <a:t>Chapter 3 Notes</a:t>
            </a:r>
            <a:endParaRPr lang="en-US" dirty="0"/>
          </a:p>
        </p:txBody>
      </p:sp>
      <p:sp>
        <p:nvSpPr>
          <p:cNvPr id="4" name="Footer Placeholder 3"/>
          <p:cNvSpPr>
            <a:spLocks noGrp="1"/>
          </p:cNvSpPr>
          <p:nvPr>
            <p:ph type="ftr" sz="quarter" idx="11"/>
          </p:nvPr>
        </p:nvSpPr>
        <p:spPr/>
        <p:txBody>
          <a:bodyPr/>
          <a:lstStyle/>
          <a:p>
            <a:r>
              <a:rPr lang="en-US" smtClean="0"/>
              <a:t>3D Math Primer for Graphics &amp; Game Dev</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a:t>
            </a:fld>
            <a:endParaRPr lang="en-US"/>
          </a:p>
        </p:txBody>
      </p:sp>
      <p:pic>
        <p:nvPicPr>
          <p:cNvPr id="7" name="Picture 2" descr="C:\Users\ian\Documents\Game Math Book\Wordle\Images\multiplecoordinatespaces.png"/>
          <p:cNvPicPr>
            <a:picLocks noChangeAspect="1" noChangeArrowheads="1"/>
          </p:cNvPicPr>
          <p:nvPr/>
        </p:nvPicPr>
        <p:blipFill>
          <a:blip r:embed="rId2" cstate="print"/>
          <a:srcRect/>
          <a:stretch>
            <a:fillRect/>
          </a:stretch>
        </p:blipFill>
        <p:spPr bwMode="auto">
          <a:xfrm>
            <a:off x="457200" y="1600200"/>
            <a:ext cx="8161550" cy="4419600"/>
          </a:xfrm>
          <a:prstGeom prst="rect">
            <a:avLst/>
          </a:prstGeom>
          <a:noFill/>
          <a:effectLst>
            <a:outerShdw blurRad="152400" dist="38100" dir="2700000" sx="101000" sy="101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Rotate</a:t>
            </a:r>
            <a:endParaRPr lang="en-US" dirty="0"/>
          </a:p>
        </p:txBody>
      </p:sp>
      <p:sp>
        <p:nvSpPr>
          <p:cNvPr id="3" name="Date Placeholder 2"/>
          <p:cNvSpPr>
            <a:spLocks noGrp="1"/>
          </p:cNvSpPr>
          <p:nvPr>
            <p:ph type="dt" sz="half" idx="10"/>
          </p:nvPr>
        </p:nvSpPr>
        <p:spPr/>
        <p:txBody>
          <a:bodyPr/>
          <a:lstStyle/>
          <a:p>
            <a:r>
              <a:rPr lang="en-US" smtClean="0"/>
              <a:t>Chapter 3 Notes</a:t>
            </a:r>
            <a:endParaRPr lang="en-US"/>
          </a:p>
        </p:txBody>
      </p:sp>
      <p:sp>
        <p:nvSpPr>
          <p:cNvPr id="4" name="Footer Placeholder 3"/>
          <p:cNvSpPr>
            <a:spLocks noGrp="1"/>
          </p:cNvSpPr>
          <p:nvPr>
            <p:ph type="ftr" sz="quarter" idx="11"/>
          </p:nvPr>
        </p:nvSpPr>
        <p:spPr/>
        <p:txBody>
          <a:bodyPr/>
          <a:lstStyle/>
          <a:p>
            <a:r>
              <a:rPr lang="en-US" smtClean="0"/>
              <a:t>3D Math Primer for Graphics &amp; Game Dev</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30</a:t>
            </a:fld>
            <a:endParaRPr lang="en-US"/>
          </a:p>
        </p:txBody>
      </p:sp>
      <p:pic>
        <p:nvPicPr>
          <p:cNvPr id="7" name="Picture 2" descr="C:\Users\ian\Desktop\figs_jpg\robot_rotate_translate_2.jpg"/>
          <p:cNvPicPr>
            <a:picLocks noChangeAspect="1" noChangeArrowheads="1"/>
          </p:cNvPicPr>
          <p:nvPr/>
        </p:nvPicPr>
        <p:blipFill>
          <a:blip r:embed="rId2" cstate="print"/>
          <a:srcRect/>
          <a:stretch>
            <a:fillRect/>
          </a:stretch>
        </p:blipFill>
        <p:spPr bwMode="auto">
          <a:xfrm>
            <a:off x="2362200" y="1600200"/>
            <a:ext cx="4389120" cy="4389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Then Translate</a:t>
            </a:r>
            <a:endParaRPr lang="en-US" dirty="0"/>
          </a:p>
        </p:txBody>
      </p:sp>
      <p:sp>
        <p:nvSpPr>
          <p:cNvPr id="3" name="Date Placeholder 2"/>
          <p:cNvSpPr>
            <a:spLocks noGrp="1"/>
          </p:cNvSpPr>
          <p:nvPr>
            <p:ph type="dt" sz="half" idx="10"/>
          </p:nvPr>
        </p:nvSpPr>
        <p:spPr/>
        <p:txBody>
          <a:bodyPr/>
          <a:lstStyle/>
          <a:p>
            <a:r>
              <a:rPr lang="en-US" smtClean="0"/>
              <a:t>Chapter 3 Notes</a:t>
            </a:r>
            <a:endParaRPr lang="en-US"/>
          </a:p>
        </p:txBody>
      </p:sp>
      <p:sp>
        <p:nvSpPr>
          <p:cNvPr id="4" name="Footer Placeholder 3"/>
          <p:cNvSpPr>
            <a:spLocks noGrp="1"/>
          </p:cNvSpPr>
          <p:nvPr>
            <p:ph type="ftr" sz="quarter" idx="11"/>
          </p:nvPr>
        </p:nvSpPr>
        <p:spPr/>
        <p:txBody>
          <a:bodyPr/>
          <a:lstStyle/>
          <a:p>
            <a:r>
              <a:rPr lang="en-US" smtClean="0"/>
              <a:t>3D Math Primer for Graphics &amp; Game Dev</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31</a:t>
            </a:fld>
            <a:endParaRPr lang="en-US"/>
          </a:p>
        </p:txBody>
      </p:sp>
      <p:pic>
        <p:nvPicPr>
          <p:cNvPr id="7" name="Picture 3" descr="C:\Users\ian\Desktop\figs_jpg\robot_rotate_translate_3.jpg"/>
          <p:cNvPicPr>
            <a:picLocks noChangeAspect="1" noChangeArrowheads="1"/>
          </p:cNvPicPr>
          <p:nvPr/>
        </p:nvPicPr>
        <p:blipFill>
          <a:blip r:embed="rId2" cstate="print"/>
          <a:srcRect/>
          <a:stretch>
            <a:fillRect/>
          </a:stretch>
        </p:blipFill>
        <p:spPr bwMode="auto">
          <a:xfrm>
            <a:off x="2362200" y="1600200"/>
            <a:ext cx="4389120" cy="4389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Rotate Before Translate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Why rotate before we translate?</a:t>
            </a:r>
          </a:p>
          <a:p>
            <a:r>
              <a:rPr lang="en-US" dirty="0" smtClean="0"/>
              <a:t>Rotation about the origin is easier – translating first would mean that we have to rotate around an arbitrary point.</a:t>
            </a:r>
          </a:p>
          <a:p>
            <a:r>
              <a:rPr lang="en-US" dirty="0" smtClean="0"/>
              <a:t>Rotation about the origin is a linear transform. </a:t>
            </a:r>
          </a:p>
          <a:p>
            <a:r>
              <a:rPr lang="en-US" dirty="0" smtClean="0"/>
              <a:t>Rotation about an arbitrary point is an affine transform.</a:t>
            </a:r>
          </a:p>
          <a:p>
            <a:r>
              <a:rPr lang="en-US" dirty="0" smtClean="0"/>
              <a:t>Affine transforms can be expressed as a sequence of primitive operations.</a:t>
            </a:r>
            <a:endParaRPr lang="en-US" dirty="0"/>
          </a:p>
        </p:txBody>
      </p:sp>
      <p:sp>
        <p:nvSpPr>
          <p:cNvPr id="4" name="Date Placeholder 3"/>
          <p:cNvSpPr>
            <a:spLocks noGrp="1"/>
          </p:cNvSpPr>
          <p:nvPr>
            <p:ph type="dt" sz="half" idx="10"/>
          </p:nvPr>
        </p:nvSpPr>
        <p:spPr/>
        <p:txBody>
          <a:bodyPr/>
          <a:lstStyle/>
          <a:p>
            <a:r>
              <a:rPr lang="en-US" smtClean="0"/>
              <a:t>Chapter 3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Camera Space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So we've managed to get the robot model into the right place in the world. </a:t>
            </a:r>
          </a:p>
          <a:p>
            <a:r>
              <a:rPr lang="en-US" dirty="0" smtClean="0"/>
              <a:t>But to render it, we need to transform the vertices of the model into </a:t>
            </a:r>
            <a:r>
              <a:rPr lang="en-US" i="1" dirty="0" smtClean="0"/>
              <a:t>camera space</a:t>
            </a:r>
            <a:r>
              <a:rPr lang="en-US" dirty="0" smtClean="0"/>
              <a:t>. </a:t>
            </a:r>
          </a:p>
          <a:p>
            <a:r>
              <a:rPr lang="en-US" dirty="0" smtClean="0"/>
              <a:t>In other words, we need to express the vertices' coordinates relative to the camera. For example, if a vertex is 9ft in front of the camera and 3ft to the right, then the z and x coordinates of that vertex in camera space would be 9 and 3, respectively.</a:t>
            </a:r>
            <a:endParaRPr lang="en-US" dirty="0"/>
          </a:p>
        </p:txBody>
      </p:sp>
      <p:sp>
        <p:nvSpPr>
          <p:cNvPr id="4" name="Date Placeholder 3"/>
          <p:cNvSpPr>
            <a:spLocks noGrp="1"/>
          </p:cNvSpPr>
          <p:nvPr>
            <p:ph type="dt" sz="half" idx="10"/>
          </p:nvPr>
        </p:nvSpPr>
        <p:spPr/>
        <p:txBody>
          <a:bodyPr/>
          <a:lstStyle/>
          <a:p>
            <a:r>
              <a:rPr lang="en-US" smtClean="0"/>
              <a:t>Chapter 3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33</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Chapter 3 Notes</a:t>
            </a:r>
            <a:endParaRPr lang="en-US"/>
          </a:p>
        </p:txBody>
      </p:sp>
      <p:sp>
        <p:nvSpPr>
          <p:cNvPr id="3" name="Footer Placeholder 2"/>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34</a:t>
            </a:fld>
            <a:endParaRPr lang="en-US"/>
          </a:p>
        </p:txBody>
      </p:sp>
      <p:pic>
        <p:nvPicPr>
          <p:cNvPr id="13314" name="Picture 2" descr="C:\Users\ian\Desktop\figs_jpg\robot_ad_overhead.jpg"/>
          <p:cNvPicPr>
            <a:picLocks noChangeAspect="1" noChangeArrowheads="1"/>
          </p:cNvPicPr>
          <p:nvPr/>
        </p:nvPicPr>
        <p:blipFill>
          <a:blip r:embed="rId2" cstate="print"/>
          <a:srcRect/>
          <a:stretch>
            <a:fillRect/>
          </a:stretch>
        </p:blipFill>
        <p:spPr bwMode="auto">
          <a:xfrm>
            <a:off x="304800" y="990600"/>
            <a:ext cx="4114800" cy="3086100"/>
          </a:xfrm>
          <a:prstGeom prst="rect">
            <a:avLst/>
          </a:prstGeom>
          <a:noFill/>
          <a:effectLst>
            <a:outerShdw blurRad="165100" dist="38100" dir="2700000" sx="102000" sy="102000" algn="tl" rotWithShape="0">
              <a:prstClr val="black">
                <a:alpha val="40000"/>
              </a:prstClr>
            </a:outerShdw>
          </a:effectLst>
        </p:spPr>
      </p:pic>
      <p:pic>
        <p:nvPicPr>
          <p:cNvPr id="13315" name="Picture 3" descr="C:\Users\ian\Desktop\figs_jpg\robot_ad_closeup.jpg"/>
          <p:cNvPicPr>
            <a:picLocks noChangeAspect="1" noChangeArrowheads="1"/>
          </p:cNvPicPr>
          <p:nvPr/>
        </p:nvPicPr>
        <p:blipFill>
          <a:blip r:embed="rId3" cstate="print"/>
          <a:srcRect/>
          <a:stretch>
            <a:fillRect/>
          </a:stretch>
        </p:blipFill>
        <p:spPr bwMode="auto">
          <a:xfrm>
            <a:off x="4648200" y="990600"/>
            <a:ext cx="4114800" cy="3086100"/>
          </a:xfrm>
          <a:prstGeom prst="rect">
            <a:avLst/>
          </a:prstGeom>
          <a:noFill/>
          <a:effectLst>
            <a:outerShdw blurRad="165100" dist="38100" dir="2700000" sx="102000" sy="102000" algn="tl" rotWithShape="0">
              <a:prstClr val="black">
                <a:alpha val="40000"/>
              </a:prstClr>
            </a:outerShdw>
          </a:effectLst>
        </p:spPr>
      </p:pic>
      <p:sp>
        <p:nvSpPr>
          <p:cNvPr id="7" name="TextBox 6"/>
          <p:cNvSpPr txBox="1"/>
          <p:nvPr/>
        </p:nvSpPr>
        <p:spPr>
          <a:xfrm>
            <a:off x="1295400" y="4267200"/>
            <a:ext cx="2127442" cy="369332"/>
          </a:xfrm>
          <a:prstGeom prst="rect">
            <a:avLst/>
          </a:prstGeom>
          <a:noFill/>
        </p:spPr>
        <p:txBody>
          <a:bodyPr wrap="none" rtlCol="0">
            <a:spAutoFit/>
          </a:bodyPr>
          <a:lstStyle/>
          <a:p>
            <a:r>
              <a:rPr lang="en-US" dirty="0" smtClean="0"/>
              <a:t>Where the camera is</a:t>
            </a:r>
            <a:endParaRPr lang="en-US" dirty="0"/>
          </a:p>
        </p:txBody>
      </p:sp>
      <p:sp>
        <p:nvSpPr>
          <p:cNvPr id="8" name="TextBox 7"/>
          <p:cNvSpPr txBox="1"/>
          <p:nvPr/>
        </p:nvSpPr>
        <p:spPr>
          <a:xfrm>
            <a:off x="5562600" y="4267200"/>
            <a:ext cx="2272610" cy="369332"/>
          </a:xfrm>
          <a:prstGeom prst="rect">
            <a:avLst/>
          </a:prstGeom>
          <a:noFill/>
        </p:spPr>
        <p:txBody>
          <a:bodyPr wrap="none" rtlCol="0">
            <a:spAutoFit/>
          </a:bodyPr>
          <a:lstStyle/>
          <a:p>
            <a:r>
              <a:rPr lang="en-US" dirty="0" smtClean="0"/>
              <a:t>What the camera sees</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Camera Space</a:t>
            </a:r>
            <a:endParaRPr lang="en-US" dirty="0"/>
          </a:p>
        </p:txBody>
      </p:sp>
      <p:sp>
        <p:nvSpPr>
          <p:cNvPr id="3" name="Content Placeholder 2"/>
          <p:cNvSpPr>
            <a:spLocks noGrp="1"/>
          </p:cNvSpPr>
          <p:nvPr>
            <p:ph idx="1"/>
          </p:nvPr>
        </p:nvSpPr>
        <p:spPr/>
        <p:txBody>
          <a:bodyPr/>
          <a:lstStyle/>
          <a:p>
            <a:r>
              <a:rPr lang="en-US" dirty="0" smtClean="0"/>
              <a:t>It’s easier to reason about a camera at the origin, looking along a primary axis.</a:t>
            </a:r>
          </a:p>
          <a:p>
            <a:r>
              <a:rPr lang="en-US" dirty="0" smtClean="0"/>
              <a:t>So we move the whole world so that the camera is at the origin.</a:t>
            </a:r>
          </a:p>
          <a:p>
            <a:r>
              <a:rPr lang="en-US" dirty="0" smtClean="0"/>
              <a:t>First we translate, then we rotate (for the same reason as before, because rotation about the origin is easier than rotation about an arbitrary point).</a:t>
            </a:r>
            <a:endParaRPr lang="en-US" dirty="0"/>
          </a:p>
        </p:txBody>
      </p:sp>
      <p:sp>
        <p:nvSpPr>
          <p:cNvPr id="4" name="Date Placeholder 3"/>
          <p:cNvSpPr>
            <a:spLocks noGrp="1"/>
          </p:cNvSpPr>
          <p:nvPr>
            <p:ph type="dt" sz="half" idx="10"/>
          </p:nvPr>
        </p:nvSpPr>
        <p:spPr/>
        <p:txBody>
          <a:bodyPr/>
          <a:lstStyle/>
          <a:p>
            <a:r>
              <a:rPr lang="en-US" smtClean="0"/>
              <a:t>Chapter 3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35</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Original Position</a:t>
            </a:r>
            <a:endParaRPr lang="en-US" dirty="0"/>
          </a:p>
        </p:txBody>
      </p:sp>
      <p:sp>
        <p:nvSpPr>
          <p:cNvPr id="3" name="Date Placeholder 2"/>
          <p:cNvSpPr>
            <a:spLocks noGrp="1"/>
          </p:cNvSpPr>
          <p:nvPr>
            <p:ph type="dt" sz="half" idx="10"/>
          </p:nvPr>
        </p:nvSpPr>
        <p:spPr/>
        <p:txBody>
          <a:bodyPr/>
          <a:lstStyle/>
          <a:p>
            <a:r>
              <a:rPr lang="en-US" smtClean="0"/>
              <a:t>Chapter 3 Notes</a:t>
            </a:r>
            <a:endParaRPr lang="en-US"/>
          </a:p>
        </p:txBody>
      </p:sp>
      <p:sp>
        <p:nvSpPr>
          <p:cNvPr id="4" name="Footer Placeholder 3"/>
          <p:cNvSpPr>
            <a:spLocks noGrp="1"/>
          </p:cNvSpPr>
          <p:nvPr>
            <p:ph type="ftr" sz="quarter" idx="11"/>
          </p:nvPr>
        </p:nvSpPr>
        <p:spPr/>
        <p:txBody>
          <a:bodyPr/>
          <a:lstStyle/>
          <a:p>
            <a:r>
              <a:rPr lang="en-US" dirty="0" smtClean="0"/>
              <a:t>3D Math Primer for Graphics &amp; Game Dev</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36</a:t>
            </a:fld>
            <a:endParaRPr lang="en-US"/>
          </a:p>
        </p:txBody>
      </p:sp>
      <p:pic>
        <p:nvPicPr>
          <p:cNvPr id="6" name="Picture 2" descr="C:\Users\ian\Desktop\figs_jpg\robot_ad_world_to_camera_move_obj_1.jpg"/>
          <p:cNvPicPr>
            <a:picLocks noChangeAspect="1" noChangeArrowheads="1"/>
          </p:cNvPicPr>
          <p:nvPr/>
        </p:nvPicPr>
        <p:blipFill>
          <a:blip r:embed="rId2" cstate="print"/>
          <a:srcRect/>
          <a:stretch>
            <a:fillRect/>
          </a:stretch>
        </p:blipFill>
        <p:spPr bwMode="auto">
          <a:xfrm>
            <a:off x="1524000" y="1524000"/>
            <a:ext cx="6035040" cy="4526280"/>
          </a:xfrm>
          <a:prstGeom prst="rect">
            <a:avLst/>
          </a:prstGeom>
          <a:noFill/>
          <a:effectLst>
            <a:outerShdw blurRad="292100" dist="38100" dir="2700000" sx="102000" sy="102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Translate the World</a:t>
            </a:r>
            <a:endParaRPr lang="en-US" dirty="0"/>
          </a:p>
        </p:txBody>
      </p:sp>
      <p:sp>
        <p:nvSpPr>
          <p:cNvPr id="3" name="Date Placeholder 2"/>
          <p:cNvSpPr>
            <a:spLocks noGrp="1"/>
          </p:cNvSpPr>
          <p:nvPr>
            <p:ph type="dt" sz="half" idx="10"/>
          </p:nvPr>
        </p:nvSpPr>
        <p:spPr/>
        <p:txBody>
          <a:bodyPr/>
          <a:lstStyle/>
          <a:p>
            <a:r>
              <a:rPr lang="en-US" smtClean="0"/>
              <a:t>Chapter 3 Notes</a:t>
            </a:r>
            <a:endParaRPr lang="en-US"/>
          </a:p>
        </p:txBody>
      </p:sp>
      <p:sp>
        <p:nvSpPr>
          <p:cNvPr id="4" name="Footer Placeholder 3"/>
          <p:cNvSpPr>
            <a:spLocks noGrp="1"/>
          </p:cNvSpPr>
          <p:nvPr>
            <p:ph type="ftr" sz="quarter" idx="11"/>
          </p:nvPr>
        </p:nvSpPr>
        <p:spPr/>
        <p:txBody>
          <a:bodyPr/>
          <a:lstStyle/>
          <a:p>
            <a:r>
              <a:rPr lang="en-US" smtClean="0"/>
              <a:t>3D Math Primer for Graphics &amp; Game Dev</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37</a:t>
            </a:fld>
            <a:endParaRPr lang="en-US"/>
          </a:p>
        </p:txBody>
      </p:sp>
      <p:pic>
        <p:nvPicPr>
          <p:cNvPr id="7" name="Picture 2" descr="C:\Users\ian\Desktop\figs_jpg\robot_ad_world_to_camera_move_obj_2.jpg"/>
          <p:cNvPicPr>
            <a:picLocks noChangeAspect="1" noChangeArrowheads="1"/>
          </p:cNvPicPr>
          <p:nvPr/>
        </p:nvPicPr>
        <p:blipFill>
          <a:blip r:embed="rId2" cstate="print"/>
          <a:srcRect/>
          <a:stretch>
            <a:fillRect/>
          </a:stretch>
        </p:blipFill>
        <p:spPr bwMode="auto">
          <a:xfrm>
            <a:off x="1524000" y="1524000"/>
            <a:ext cx="6035040" cy="4526280"/>
          </a:xfrm>
          <a:prstGeom prst="rect">
            <a:avLst/>
          </a:prstGeom>
          <a:noFill/>
          <a:effectLst>
            <a:outerShdw blurRad="292100" dist="38100" dir="2700000" sx="102000" sy="102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Rotate the World</a:t>
            </a:r>
            <a:endParaRPr lang="en-US" dirty="0"/>
          </a:p>
        </p:txBody>
      </p:sp>
      <p:sp>
        <p:nvSpPr>
          <p:cNvPr id="3" name="Date Placeholder 2"/>
          <p:cNvSpPr>
            <a:spLocks noGrp="1"/>
          </p:cNvSpPr>
          <p:nvPr>
            <p:ph type="dt" sz="half" idx="10"/>
          </p:nvPr>
        </p:nvSpPr>
        <p:spPr/>
        <p:txBody>
          <a:bodyPr/>
          <a:lstStyle/>
          <a:p>
            <a:r>
              <a:rPr lang="en-US" smtClean="0"/>
              <a:t>Chapter 3 Notes</a:t>
            </a:r>
            <a:endParaRPr lang="en-US"/>
          </a:p>
        </p:txBody>
      </p:sp>
      <p:sp>
        <p:nvSpPr>
          <p:cNvPr id="4" name="Footer Placeholder 3"/>
          <p:cNvSpPr>
            <a:spLocks noGrp="1"/>
          </p:cNvSpPr>
          <p:nvPr>
            <p:ph type="ftr" sz="quarter" idx="11"/>
          </p:nvPr>
        </p:nvSpPr>
        <p:spPr/>
        <p:txBody>
          <a:bodyPr/>
          <a:lstStyle/>
          <a:p>
            <a:r>
              <a:rPr lang="en-US" smtClean="0"/>
              <a:t>3D Math Primer for Graphics &amp; Game Dev</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38</a:t>
            </a:fld>
            <a:endParaRPr lang="en-US"/>
          </a:p>
        </p:txBody>
      </p:sp>
      <p:pic>
        <p:nvPicPr>
          <p:cNvPr id="8" name="Picture 3" descr="C:\Users\ian\Desktop\figs_jpg\robot_ad_world_to_camera_move_obj_3.jpg"/>
          <p:cNvPicPr>
            <a:picLocks noChangeAspect="1" noChangeArrowheads="1"/>
          </p:cNvPicPr>
          <p:nvPr/>
        </p:nvPicPr>
        <p:blipFill>
          <a:blip r:embed="rId2" cstate="print"/>
          <a:srcRect/>
          <a:stretch>
            <a:fillRect/>
          </a:stretch>
        </p:blipFill>
        <p:spPr bwMode="auto">
          <a:xfrm>
            <a:off x="1524000" y="1524000"/>
            <a:ext cx="6035040" cy="4526280"/>
          </a:xfrm>
          <a:prstGeom prst="rect">
            <a:avLst/>
          </a:prstGeom>
          <a:noFill/>
          <a:effectLst>
            <a:outerShdw blurRad="279400" dist="38100" dir="2700000" sx="102000" sy="102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Transform to Camera Space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We use the opposite translation and rotation amounts, compared to the camera's position and orientation. </a:t>
            </a:r>
          </a:p>
          <a:p>
            <a:r>
              <a:rPr lang="en-US" dirty="0" smtClean="0"/>
              <a:t>For example, in Figure 3.9 the camera is at </a:t>
            </a:r>
          </a:p>
          <a:p>
            <a:pPr algn="ctr">
              <a:buNone/>
            </a:pPr>
            <a:r>
              <a:rPr lang="en-US" dirty="0" smtClean="0"/>
              <a:t>(13.5, 4, 2).</a:t>
            </a:r>
          </a:p>
          <a:p>
            <a:r>
              <a:rPr lang="en-US" dirty="0" smtClean="0"/>
              <a:t>So to move the camera to the origin, we will translate by [-13.5, -4, -2]. </a:t>
            </a:r>
          </a:p>
          <a:p>
            <a:r>
              <a:rPr lang="en-US" dirty="0" smtClean="0"/>
              <a:t>The camera is facing roughly northeast and thus has a clockwise heading compared to north; a counter-clockwise rotation is required to align camera space axes with the world space axes.</a:t>
            </a:r>
            <a:endParaRPr lang="en-US" dirty="0"/>
          </a:p>
        </p:txBody>
      </p:sp>
      <p:sp>
        <p:nvSpPr>
          <p:cNvPr id="4" name="Date Placeholder 3"/>
          <p:cNvSpPr>
            <a:spLocks noGrp="1"/>
          </p:cNvSpPr>
          <p:nvPr>
            <p:ph type="dt" sz="half" idx="10"/>
          </p:nvPr>
        </p:nvSpPr>
        <p:spPr/>
        <p:txBody>
          <a:bodyPr/>
          <a:lstStyle/>
          <a:p>
            <a:r>
              <a:rPr lang="en-US" smtClean="0"/>
              <a:t>Chapter 3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700" dirty="0" smtClean="0"/>
              <a:t>Section 3.1:</a:t>
            </a:r>
            <a:br>
              <a:rPr lang="en-US" sz="2700" dirty="0" smtClean="0"/>
            </a:br>
            <a:r>
              <a:rPr lang="en-US" sz="4000" dirty="0" smtClean="0"/>
              <a:t>Why Multiple Coordinate Spaces?</a:t>
            </a:r>
            <a:endParaRPr lang="en-US" dirty="0"/>
          </a:p>
        </p:txBody>
      </p:sp>
      <p:sp>
        <p:nvSpPr>
          <p:cNvPr id="18" name="Date Placeholder 3"/>
          <p:cNvSpPr>
            <a:spLocks noGrp="1"/>
          </p:cNvSpPr>
          <p:nvPr>
            <p:ph type="dt" sz="half" idx="10"/>
          </p:nvPr>
        </p:nvSpPr>
        <p:spPr>
          <a:xfrm>
            <a:off x="457200" y="6248400"/>
            <a:ext cx="2133600" cy="365125"/>
          </a:xfrm>
        </p:spPr>
        <p:txBody>
          <a:bodyPr/>
          <a:lstStyle/>
          <a:p>
            <a:r>
              <a:rPr lang="en-US" dirty="0" smtClean="0">
                <a:solidFill>
                  <a:schemeClr val="bg1"/>
                </a:solidFill>
              </a:rPr>
              <a:t>Chapter 3 Notes</a:t>
            </a:r>
            <a:endParaRPr lang="en-US" dirty="0">
              <a:solidFill>
                <a:schemeClr val="bg1"/>
              </a:solidFill>
            </a:endParaRPr>
          </a:p>
        </p:txBody>
      </p:sp>
      <p:sp>
        <p:nvSpPr>
          <p:cNvPr id="19" name="Footer Placeholder 4"/>
          <p:cNvSpPr>
            <a:spLocks noGrp="1"/>
          </p:cNvSpPr>
          <p:nvPr>
            <p:ph type="ftr" sz="quarter" idx="11"/>
          </p:nvPr>
        </p:nvSpPr>
        <p:spPr>
          <a:xfrm>
            <a:off x="3124200" y="6248400"/>
            <a:ext cx="2895600" cy="365125"/>
          </a:xfrm>
        </p:spPr>
        <p:txBody>
          <a:bodyPr/>
          <a:lstStyle/>
          <a:p>
            <a:r>
              <a:rPr lang="en-US" dirty="0" smtClean="0">
                <a:solidFill>
                  <a:schemeClr val="bg1"/>
                </a:solidFill>
              </a:rPr>
              <a:t>3D Math Primer for Graphics &amp; Game Dev</a:t>
            </a:r>
            <a:endParaRPr lang="en-US" dirty="0">
              <a:solidFill>
                <a:schemeClr val="bg1"/>
              </a:solidFill>
            </a:endParaRPr>
          </a:p>
        </p:txBody>
      </p:sp>
      <p:sp>
        <p:nvSpPr>
          <p:cNvPr id="20" name="Slide Number Placeholder 5"/>
          <p:cNvSpPr>
            <a:spLocks noGrp="1"/>
          </p:cNvSpPr>
          <p:nvPr>
            <p:ph type="sldNum" sz="quarter" idx="12"/>
          </p:nvPr>
        </p:nvSpPr>
        <p:spPr>
          <a:xfrm>
            <a:off x="6553200" y="6248400"/>
            <a:ext cx="2133600" cy="365125"/>
          </a:xfrm>
        </p:spPr>
        <p:txBody>
          <a:bodyPr/>
          <a:lstStyle/>
          <a:p>
            <a:fld id="{B6F15528-21DE-4FAA-801E-634DDDAF4B2B}" type="slidenum">
              <a:rPr lang="en-US" smtClean="0">
                <a:solidFill>
                  <a:schemeClr val="bg1"/>
                </a:solidFill>
              </a:rPr>
              <a:pPr/>
              <a:t>4</a:t>
            </a:fld>
            <a:endParaRPr 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i="1" dirty="0" smtClean="0"/>
              <a:t>world space </a:t>
            </a:r>
            <a:r>
              <a:rPr lang="en-US" dirty="0" smtClean="0"/>
              <a:t>→ </a:t>
            </a:r>
            <a:r>
              <a:rPr lang="en-US" i="1" dirty="0" smtClean="0"/>
              <a:t>camera space</a:t>
            </a:r>
            <a:r>
              <a:rPr lang="en-US" dirty="0" smtClean="0"/>
              <a:t> transform is usually done inside the rendering system, often on a dedicated graphics processor.</a:t>
            </a:r>
          </a:p>
          <a:p>
            <a:r>
              <a:rPr lang="en-US" dirty="0" smtClean="0"/>
              <a:t>Camera space isn't the finish line" as far as the graphics pipeline is concerned. From camera space, vertices are transformed into clip space and finally projected to screen space.</a:t>
            </a:r>
            <a:endParaRPr lang="en-US" dirty="0"/>
          </a:p>
        </p:txBody>
      </p:sp>
      <p:sp>
        <p:nvSpPr>
          <p:cNvPr id="4" name="Date Placeholder 3"/>
          <p:cNvSpPr>
            <a:spLocks noGrp="1"/>
          </p:cNvSpPr>
          <p:nvPr>
            <p:ph type="dt" sz="half" idx="10"/>
          </p:nvPr>
        </p:nvSpPr>
        <p:spPr/>
        <p:txBody>
          <a:bodyPr/>
          <a:lstStyle/>
          <a:p>
            <a:r>
              <a:rPr lang="en-US" smtClean="0"/>
              <a:t>Chapter 3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Basis Vectors: Example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Suppose we need the world space coordinates of the light on the robot's right shoulder. </a:t>
            </a:r>
          </a:p>
          <a:p>
            <a:r>
              <a:rPr lang="en-US" dirty="0" smtClean="0"/>
              <a:t>Start with its object-space coordinates, (-1, 5).</a:t>
            </a:r>
          </a:p>
          <a:p>
            <a:r>
              <a:rPr lang="en-US" dirty="0" smtClean="0"/>
              <a:t>How do we get the world-space coordinates?</a:t>
            </a:r>
          </a:p>
          <a:p>
            <a:pPr lvl="1"/>
            <a:r>
              <a:rPr lang="en-US" dirty="0" smtClean="0"/>
              <a:t>Start at her origin.</a:t>
            </a:r>
          </a:p>
          <a:p>
            <a:pPr lvl="1"/>
            <a:r>
              <a:rPr lang="en-US" dirty="0" smtClean="0"/>
              <a:t>Move to the right 1 foot.</a:t>
            </a:r>
          </a:p>
          <a:p>
            <a:pPr lvl="1"/>
            <a:r>
              <a:rPr lang="en-US" dirty="0" smtClean="0"/>
              <a:t>Move up 5 feet.</a:t>
            </a:r>
          </a:p>
          <a:p>
            <a:r>
              <a:rPr lang="en-US" dirty="0" smtClean="0"/>
              <a:t>The terms “to the right” and “up” are in object space. We know that the robot's “to the left” vector is [0.87, 0.5], and the robot's “up” vector is [-0.5, 0.87]</a:t>
            </a:r>
            <a:endParaRPr lang="en-US" dirty="0"/>
          </a:p>
        </p:txBody>
      </p:sp>
      <p:sp>
        <p:nvSpPr>
          <p:cNvPr id="4" name="Date Placeholder 3"/>
          <p:cNvSpPr>
            <a:spLocks noGrp="1"/>
          </p:cNvSpPr>
          <p:nvPr>
            <p:ph type="dt" sz="half" idx="10"/>
          </p:nvPr>
        </p:nvSpPr>
        <p:spPr/>
        <p:txBody>
          <a:bodyPr/>
          <a:lstStyle/>
          <a:p>
            <a:r>
              <a:rPr lang="en-US" smtClean="0"/>
              <a:t>Chapter 3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Doing the Arithmetic</a:t>
            </a:r>
            <a:endParaRPr lang="en-US" dirty="0"/>
          </a:p>
        </p:txBody>
      </p:sp>
      <p:sp>
        <p:nvSpPr>
          <p:cNvPr id="3" name="Content Placeholder 2"/>
          <p:cNvSpPr>
            <a:spLocks noGrp="1"/>
          </p:cNvSpPr>
          <p:nvPr>
            <p:ph idx="1"/>
          </p:nvPr>
        </p:nvSpPr>
        <p:spPr/>
        <p:txBody>
          <a:bodyPr>
            <a:normAutofit fontScale="85000" lnSpcReduction="10000"/>
          </a:bodyPr>
          <a:lstStyle/>
          <a:p>
            <a:r>
              <a:rPr lang="en-US" b="1" dirty="0" smtClean="0"/>
              <a:t>Start at the origin</a:t>
            </a:r>
            <a:r>
              <a:rPr lang="en-US" dirty="0" smtClean="0"/>
              <a:t>. No problem, we know her origin is (4.5, 1.5).</a:t>
            </a:r>
          </a:p>
          <a:p>
            <a:r>
              <a:rPr lang="en-US" b="1" dirty="0" smtClean="0"/>
              <a:t>Move to the right 1 foot</a:t>
            </a:r>
            <a:r>
              <a:rPr lang="en-US" dirty="0" smtClean="0"/>
              <a:t>. We know that the vector “the robot's left” is [0.87, 0.50], and so we scale this direction by the distance of -1 unit, and add on the displacement to our position, to get</a:t>
            </a:r>
          </a:p>
          <a:p>
            <a:pPr algn="ctr">
              <a:buNone/>
            </a:pPr>
            <a:r>
              <a:rPr lang="en-US" dirty="0" smtClean="0"/>
              <a:t>(4.5, 1.5) + (-1)  [0.87, 0.5] = (3.63, 1).</a:t>
            </a:r>
          </a:p>
          <a:p>
            <a:r>
              <a:rPr lang="en-US" b="1" dirty="0" smtClean="0"/>
              <a:t>Move up 5 feet</a:t>
            </a:r>
            <a:r>
              <a:rPr lang="en-US" dirty="0" smtClean="0"/>
              <a:t>. Once again, we know that “the robot's up” direction is [-0.50, 0.87], so we just scale this by 5 units and add it to the result, yielding</a:t>
            </a:r>
          </a:p>
          <a:p>
            <a:pPr algn="ctr">
              <a:buNone/>
            </a:pPr>
            <a:r>
              <a:rPr lang="en-US" dirty="0" smtClean="0"/>
              <a:t>(4.5, 1.5) - [0.87, 0:5] + 5 [-0.5, 0.87] = (1.13, 5.35)</a:t>
            </a:r>
            <a:endParaRPr lang="en-US" dirty="0"/>
          </a:p>
        </p:txBody>
      </p:sp>
      <p:sp>
        <p:nvSpPr>
          <p:cNvPr id="4" name="Date Placeholder 3"/>
          <p:cNvSpPr>
            <a:spLocks noGrp="1"/>
          </p:cNvSpPr>
          <p:nvPr>
            <p:ph type="dt" sz="half" idx="10"/>
          </p:nvPr>
        </p:nvSpPr>
        <p:spPr/>
        <p:txBody>
          <a:bodyPr/>
          <a:lstStyle/>
          <a:p>
            <a:r>
              <a:rPr lang="en-US" smtClean="0"/>
              <a:t>Chapter 3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 the Result</a:t>
            </a:r>
            <a:endParaRPr lang="en-US" dirty="0"/>
          </a:p>
        </p:txBody>
      </p:sp>
      <p:sp>
        <p:nvSpPr>
          <p:cNvPr id="3" name="Content Placeholder 2"/>
          <p:cNvSpPr>
            <a:spLocks noGrp="1"/>
          </p:cNvSpPr>
          <p:nvPr>
            <p:ph idx="1"/>
          </p:nvPr>
        </p:nvSpPr>
        <p:spPr>
          <a:xfrm>
            <a:off x="457200" y="1600200"/>
            <a:ext cx="4114800" cy="4525963"/>
          </a:xfrm>
        </p:spPr>
        <p:txBody>
          <a:bodyPr/>
          <a:lstStyle/>
          <a:p>
            <a:pPr marL="0" indent="0">
              <a:buNone/>
            </a:pPr>
            <a:r>
              <a:rPr lang="en-US" dirty="0" smtClean="0"/>
              <a:t>If you look again at  the Figure, you'll see that the world-space coordinates of the light are, indeed (1.13, 5.35).</a:t>
            </a:r>
            <a:endParaRPr lang="en-US" dirty="0"/>
          </a:p>
        </p:txBody>
      </p:sp>
      <p:sp>
        <p:nvSpPr>
          <p:cNvPr id="4" name="Date Placeholder 3"/>
          <p:cNvSpPr>
            <a:spLocks noGrp="1"/>
          </p:cNvSpPr>
          <p:nvPr>
            <p:ph type="dt" sz="half" idx="10"/>
          </p:nvPr>
        </p:nvSpPr>
        <p:spPr/>
        <p:txBody>
          <a:bodyPr/>
          <a:lstStyle/>
          <a:p>
            <a:r>
              <a:rPr lang="en-US" smtClean="0"/>
              <a:t>Chapter 3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43</a:t>
            </a:fld>
            <a:endParaRPr lang="en-US"/>
          </a:p>
        </p:txBody>
      </p:sp>
      <p:pic>
        <p:nvPicPr>
          <p:cNvPr id="7" name="Picture 2" descr="C:\Users\ian\Desktop\figs_jpg\object_inertial_world_spaces.jpg"/>
          <p:cNvPicPr>
            <a:picLocks noChangeAspect="1" noChangeArrowheads="1"/>
          </p:cNvPicPr>
          <p:nvPr/>
        </p:nvPicPr>
        <p:blipFill>
          <a:blip r:embed="rId2" cstate="print"/>
          <a:srcRect/>
          <a:stretch>
            <a:fillRect/>
          </a:stretch>
        </p:blipFill>
        <p:spPr bwMode="auto">
          <a:xfrm>
            <a:off x="4910482" y="2209800"/>
            <a:ext cx="3614916" cy="304800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 the Process</a:t>
            </a:r>
            <a:endParaRPr lang="en-US" dirty="0"/>
          </a:p>
        </p:txBody>
      </p:sp>
      <p:sp>
        <p:nvSpPr>
          <p:cNvPr id="3" name="Content Placeholder 2"/>
          <p:cNvSpPr>
            <a:spLocks noGrp="1"/>
          </p:cNvSpPr>
          <p:nvPr>
            <p:ph idx="1"/>
          </p:nvPr>
        </p:nvSpPr>
        <p:spPr/>
        <p:txBody>
          <a:bodyPr>
            <a:normAutofit lnSpcReduction="10000"/>
          </a:bodyPr>
          <a:lstStyle/>
          <a:p>
            <a:r>
              <a:rPr lang="en-US" dirty="0" smtClean="0"/>
              <a:t>Let </a:t>
            </a:r>
            <a:r>
              <a:rPr lang="en-US" b="1" dirty="0" smtClean="0"/>
              <a:t>b</a:t>
            </a:r>
            <a:r>
              <a:rPr lang="en-US" dirty="0" smtClean="0"/>
              <a:t> be a point with object-space coordinates </a:t>
            </a:r>
            <a:r>
              <a:rPr lang="en-US" b="1" dirty="0" smtClean="0"/>
              <a:t>b</a:t>
            </a:r>
            <a:r>
              <a:rPr lang="en-US" dirty="0" smtClean="0"/>
              <a:t> = (</a:t>
            </a:r>
            <a:r>
              <a:rPr lang="en-US" i="1" dirty="0" err="1" smtClean="0"/>
              <a:t>b</a:t>
            </a:r>
            <a:r>
              <a:rPr lang="en-US" i="1" baseline="-25000" dirty="0" err="1" smtClean="0"/>
              <a:t>x</a:t>
            </a:r>
            <a:r>
              <a:rPr lang="en-US" dirty="0" smtClean="0"/>
              <a:t>, </a:t>
            </a:r>
            <a:r>
              <a:rPr lang="en-US" i="1" dirty="0" smtClean="0"/>
              <a:t>b</a:t>
            </a:r>
            <a:r>
              <a:rPr lang="en-US" i="1" baseline="-25000" dirty="0" smtClean="0"/>
              <a:t>y</a:t>
            </a:r>
            <a:r>
              <a:rPr lang="en-US" dirty="0" smtClean="0"/>
              <a:t>).</a:t>
            </a:r>
          </a:p>
          <a:p>
            <a:r>
              <a:rPr lang="en-US" dirty="0" smtClean="0"/>
              <a:t>Let </a:t>
            </a:r>
            <a:r>
              <a:rPr lang="en-US" b="1" dirty="0" smtClean="0"/>
              <a:t>w</a:t>
            </a:r>
            <a:r>
              <a:rPr lang="en-US" dirty="0" smtClean="0"/>
              <a:t> = (</a:t>
            </a:r>
            <a:r>
              <a:rPr lang="en-US" i="1" dirty="0" err="1" smtClean="0"/>
              <a:t>w</a:t>
            </a:r>
            <a:r>
              <a:rPr lang="en-US" i="1" baseline="-25000" dirty="0" err="1" smtClean="0"/>
              <a:t>x</a:t>
            </a:r>
            <a:r>
              <a:rPr lang="en-US" dirty="0" smtClean="0"/>
              <a:t>, </a:t>
            </a:r>
            <a:r>
              <a:rPr lang="en-US" i="1" dirty="0" err="1" smtClean="0"/>
              <a:t>w</a:t>
            </a:r>
            <a:r>
              <a:rPr lang="en-US" i="1" baseline="-25000" dirty="0" err="1" smtClean="0"/>
              <a:t>y</a:t>
            </a:r>
            <a:r>
              <a:rPr lang="en-US" dirty="0" smtClean="0"/>
              <a:t>) be the world-space coordinates of </a:t>
            </a:r>
            <a:r>
              <a:rPr lang="en-US" b="1" dirty="0" smtClean="0"/>
              <a:t>b</a:t>
            </a:r>
            <a:r>
              <a:rPr lang="en-US" dirty="0" smtClean="0"/>
              <a:t>. </a:t>
            </a:r>
          </a:p>
          <a:p>
            <a:r>
              <a:rPr lang="en-US" dirty="0" smtClean="0"/>
              <a:t>We know the world space coordinates for the origin </a:t>
            </a:r>
            <a:r>
              <a:rPr lang="en-US" b="1" dirty="0" smtClean="0"/>
              <a:t>o</a:t>
            </a:r>
            <a:r>
              <a:rPr lang="en-US" dirty="0" smtClean="0"/>
              <a:t> and the </a:t>
            </a:r>
            <a:r>
              <a:rPr lang="en-US" i="1" dirty="0" smtClean="0"/>
              <a:t>right</a:t>
            </a:r>
            <a:r>
              <a:rPr lang="en-US" dirty="0" smtClean="0"/>
              <a:t> and </a:t>
            </a:r>
            <a:r>
              <a:rPr lang="en-US" i="1" dirty="0" smtClean="0"/>
              <a:t>up</a:t>
            </a:r>
            <a:r>
              <a:rPr lang="en-US" dirty="0" smtClean="0"/>
              <a:t> directions, which we will denote as </a:t>
            </a:r>
            <a:r>
              <a:rPr lang="en-US" b="1" dirty="0" smtClean="0"/>
              <a:t>p</a:t>
            </a:r>
            <a:r>
              <a:rPr lang="en-US" dirty="0" smtClean="0"/>
              <a:t> and </a:t>
            </a:r>
            <a:r>
              <a:rPr lang="en-US" b="1" dirty="0" smtClean="0"/>
              <a:t>q</a:t>
            </a:r>
            <a:r>
              <a:rPr lang="en-US" dirty="0" smtClean="0"/>
              <a:t>, respectively.</a:t>
            </a:r>
          </a:p>
          <a:p>
            <a:r>
              <a:rPr lang="en-US" dirty="0" smtClean="0"/>
              <a:t>Now </a:t>
            </a:r>
            <a:r>
              <a:rPr lang="en-US" b="1" dirty="0" smtClean="0"/>
              <a:t>w</a:t>
            </a:r>
            <a:r>
              <a:rPr lang="en-US" dirty="0" smtClean="0"/>
              <a:t> can be computed by</a:t>
            </a:r>
          </a:p>
          <a:p>
            <a:pPr algn="ctr">
              <a:buNone/>
            </a:pPr>
            <a:r>
              <a:rPr lang="en-US" b="1" dirty="0" smtClean="0"/>
              <a:t>w</a:t>
            </a:r>
            <a:r>
              <a:rPr lang="en-US" dirty="0" smtClean="0"/>
              <a:t> = </a:t>
            </a:r>
            <a:r>
              <a:rPr lang="en-US" b="1" dirty="0" smtClean="0"/>
              <a:t>o</a:t>
            </a:r>
            <a:r>
              <a:rPr lang="en-US" dirty="0" smtClean="0"/>
              <a:t> + </a:t>
            </a:r>
            <a:r>
              <a:rPr lang="en-US" i="1" dirty="0" err="1" smtClean="0"/>
              <a:t>b</a:t>
            </a:r>
            <a:r>
              <a:rPr lang="en-US" i="1" baseline="-25000" dirty="0" err="1" smtClean="0"/>
              <a:t>x</a:t>
            </a:r>
            <a:r>
              <a:rPr lang="en-US" b="1" dirty="0" err="1" smtClean="0"/>
              <a:t>p</a:t>
            </a:r>
            <a:r>
              <a:rPr lang="en-US" dirty="0" smtClean="0"/>
              <a:t> + </a:t>
            </a:r>
            <a:r>
              <a:rPr lang="en-US" i="1" dirty="0" err="1" smtClean="0"/>
              <a:t>b</a:t>
            </a:r>
            <a:r>
              <a:rPr lang="en-US" i="1" baseline="-25000" dirty="0" err="1" smtClean="0"/>
              <a:t>y</a:t>
            </a:r>
            <a:r>
              <a:rPr lang="en-US" b="1" dirty="0" err="1" smtClean="0"/>
              <a:t>q</a:t>
            </a:r>
            <a:endParaRPr lang="en-US" dirty="0"/>
          </a:p>
        </p:txBody>
      </p:sp>
      <p:sp>
        <p:nvSpPr>
          <p:cNvPr id="4" name="Date Placeholder 3"/>
          <p:cNvSpPr>
            <a:spLocks noGrp="1"/>
          </p:cNvSpPr>
          <p:nvPr>
            <p:ph type="dt" sz="half" idx="10"/>
          </p:nvPr>
        </p:nvSpPr>
        <p:spPr/>
        <p:txBody>
          <a:bodyPr/>
          <a:lstStyle/>
          <a:p>
            <a:r>
              <a:rPr lang="en-US" smtClean="0"/>
              <a:t>Chapter 3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Basis Vectors</a:t>
            </a:r>
            <a:endParaRPr lang="en-US" dirty="0"/>
          </a:p>
        </p:txBody>
      </p:sp>
      <p:sp>
        <p:nvSpPr>
          <p:cNvPr id="3" name="Content Placeholder 2"/>
          <p:cNvSpPr>
            <a:spLocks noGrp="1"/>
          </p:cNvSpPr>
          <p:nvPr>
            <p:ph idx="1"/>
          </p:nvPr>
        </p:nvSpPr>
        <p:spPr/>
        <p:txBody>
          <a:bodyPr>
            <a:normAutofit fontScale="92500"/>
          </a:bodyPr>
          <a:lstStyle/>
          <a:p>
            <a:r>
              <a:rPr lang="en-US" dirty="0" smtClean="0"/>
              <a:t>Now let's be even more general. It will help greatly to remove translation from consideration.</a:t>
            </a:r>
          </a:p>
          <a:p>
            <a:r>
              <a:rPr lang="en-US" dirty="0" smtClean="0"/>
              <a:t>Geometrically, any vector may be decomposed into a sequence of axially-aligned displacements. </a:t>
            </a:r>
          </a:p>
          <a:p>
            <a:r>
              <a:rPr lang="en-US" dirty="0" smtClean="0"/>
              <a:t>Thus an arbitrary vector </a:t>
            </a:r>
            <a:r>
              <a:rPr lang="en-US" b="1" dirty="0" smtClean="0"/>
              <a:t>v</a:t>
            </a:r>
            <a:r>
              <a:rPr lang="en-US" dirty="0" smtClean="0"/>
              <a:t> can be written as</a:t>
            </a:r>
          </a:p>
          <a:p>
            <a:pPr algn="ctr">
              <a:buNone/>
            </a:pPr>
            <a:r>
              <a:rPr lang="en-US" b="1" dirty="0" smtClean="0"/>
              <a:t>v</a:t>
            </a:r>
            <a:r>
              <a:rPr lang="en-US" dirty="0" smtClean="0"/>
              <a:t> = </a:t>
            </a:r>
            <a:r>
              <a:rPr lang="en-US" i="1" dirty="0" err="1" smtClean="0"/>
              <a:t>x</a:t>
            </a:r>
            <a:r>
              <a:rPr lang="en-US" b="1" dirty="0" err="1" smtClean="0"/>
              <a:t>p</a:t>
            </a:r>
            <a:r>
              <a:rPr lang="en-US" dirty="0" smtClean="0"/>
              <a:t> + </a:t>
            </a:r>
            <a:r>
              <a:rPr lang="en-US" i="1" dirty="0" err="1" smtClean="0"/>
              <a:t>y</a:t>
            </a:r>
            <a:r>
              <a:rPr lang="en-US" b="1" dirty="0" err="1" smtClean="0"/>
              <a:t>q</a:t>
            </a:r>
            <a:r>
              <a:rPr lang="en-US" dirty="0" smtClean="0"/>
              <a:t> + </a:t>
            </a:r>
            <a:r>
              <a:rPr lang="en-US" i="1" dirty="0" err="1" smtClean="0"/>
              <a:t>z</a:t>
            </a:r>
            <a:r>
              <a:rPr lang="en-US" b="1" dirty="0" err="1" smtClean="0"/>
              <a:t>r</a:t>
            </a:r>
            <a:endParaRPr lang="en-US" b="1" dirty="0" smtClean="0"/>
          </a:p>
          <a:p>
            <a:r>
              <a:rPr lang="en-US" dirty="0" smtClean="0"/>
              <a:t>Here, </a:t>
            </a:r>
            <a:r>
              <a:rPr lang="en-US" b="1" dirty="0" smtClean="0"/>
              <a:t>p</a:t>
            </a:r>
            <a:r>
              <a:rPr lang="en-US" dirty="0" smtClean="0"/>
              <a:t>, </a:t>
            </a:r>
            <a:r>
              <a:rPr lang="en-US" b="1" dirty="0" smtClean="0"/>
              <a:t>q</a:t>
            </a:r>
            <a:r>
              <a:rPr lang="en-US" dirty="0" smtClean="0"/>
              <a:t> and </a:t>
            </a:r>
            <a:r>
              <a:rPr lang="en-US" b="1" dirty="0" smtClean="0"/>
              <a:t>r</a:t>
            </a:r>
            <a:r>
              <a:rPr lang="en-US" dirty="0" smtClean="0"/>
              <a:t> are </a:t>
            </a:r>
            <a:r>
              <a:rPr lang="en-US" i="1" dirty="0" smtClean="0"/>
              <a:t>basis vectors </a:t>
            </a:r>
            <a:r>
              <a:rPr lang="en-US" dirty="0" smtClean="0"/>
              <a:t>for 3D space.</a:t>
            </a:r>
          </a:p>
          <a:p>
            <a:r>
              <a:rPr lang="en-US" b="1" dirty="0" smtClean="0"/>
              <a:t>v</a:t>
            </a:r>
            <a:r>
              <a:rPr lang="en-US" dirty="0" smtClean="0"/>
              <a:t> is a linear combination of the basis vectors.</a:t>
            </a:r>
            <a:endParaRPr lang="en-US" b="1" dirty="0"/>
          </a:p>
        </p:txBody>
      </p:sp>
      <p:sp>
        <p:nvSpPr>
          <p:cNvPr id="4" name="Date Placeholder 3"/>
          <p:cNvSpPr>
            <a:spLocks noGrp="1"/>
          </p:cNvSpPr>
          <p:nvPr>
            <p:ph type="dt" sz="half" idx="10"/>
          </p:nvPr>
        </p:nvSpPr>
        <p:spPr/>
        <p:txBody>
          <a:bodyPr/>
          <a:lstStyle/>
          <a:p>
            <a:r>
              <a:rPr lang="en-US" smtClean="0"/>
              <a:t>Chapter 3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45</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Mostly, </a:t>
            </a:r>
            <a:r>
              <a:rPr lang="en-US" b="1" dirty="0" smtClean="0"/>
              <a:t>p</a:t>
            </a:r>
            <a:r>
              <a:rPr lang="en-US" dirty="0" smtClean="0"/>
              <a:t> = [1, 0, 0], </a:t>
            </a:r>
            <a:r>
              <a:rPr lang="en-US" b="1" dirty="0" smtClean="0"/>
              <a:t>q</a:t>
            </a:r>
            <a:r>
              <a:rPr lang="en-US" dirty="0" smtClean="0"/>
              <a:t> = [0, 1, 0], and </a:t>
            </a:r>
            <a:r>
              <a:rPr lang="en-US" b="1" dirty="0" smtClean="0"/>
              <a:t>r</a:t>
            </a:r>
            <a:r>
              <a:rPr lang="en-US" dirty="0" smtClean="0"/>
              <a:t> = [0, 0, 1].</a:t>
            </a:r>
          </a:p>
          <a:p>
            <a:r>
              <a:rPr lang="en-US" dirty="0" smtClean="0"/>
              <a:t>This is always true when expressed in the coordinate space for which they are the basis, but relative to some other basis they can have arbitrary coordinates.</a:t>
            </a:r>
          </a:p>
          <a:p>
            <a:r>
              <a:rPr lang="en-US" dirty="0" smtClean="0"/>
              <a:t>Basis vectors are usually mutually perpendicular, for example, </a:t>
            </a:r>
            <a:r>
              <a:rPr lang="en-US" b="1" dirty="0" smtClean="0"/>
              <a:t>p</a:t>
            </a:r>
            <a:r>
              <a:rPr lang="en-US" dirty="0" smtClean="0"/>
              <a:t> x </a:t>
            </a:r>
            <a:r>
              <a:rPr lang="en-US" b="1" dirty="0" smtClean="0"/>
              <a:t>q</a:t>
            </a:r>
            <a:r>
              <a:rPr lang="en-US" dirty="0" smtClean="0"/>
              <a:t> = </a:t>
            </a:r>
            <a:r>
              <a:rPr lang="en-US" b="1" dirty="0" smtClean="0"/>
              <a:t>r</a:t>
            </a:r>
            <a:r>
              <a:rPr lang="en-US" dirty="0" smtClean="0"/>
              <a:t>, but they don’t have to be.</a:t>
            </a:r>
          </a:p>
          <a:p>
            <a:r>
              <a:rPr lang="en-US" dirty="0" smtClean="0"/>
              <a:t>Basis vectors are usually unit length, but they don’t have to be. They may not even have the same length.</a:t>
            </a:r>
            <a:endParaRPr lang="en-US" b="1" dirty="0" smtClean="0"/>
          </a:p>
          <a:p>
            <a:endParaRPr lang="en-US" b="1" dirty="0"/>
          </a:p>
        </p:txBody>
      </p:sp>
      <p:sp>
        <p:nvSpPr>
          <p:cNvPr id="4" name="Date Placeholder 3"/>
          <p:cNvSpPr>
            <a:spLocks noGrp="1"/>
          </p:cNvSpPr>
          <p:nvPr>
            <p:ph type="dt" sz="half" idx="10"/>
          </p:nvPr>
        </p:nvSpPr>
        <p:spPr/>
        <p:txBody>
          <a:bodyPr/>
          <a:lstStyle/>
          <a:p>
            <a:r>
              <a:rPr lang="en-US" smtClean="0"/>
              <a:t>Chapter 3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46</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They Don’t Have to be Parallel</a:t>
            </a:r>
            <a:endParaRPr lang="en-US" dirty="0"/>
          </a:p>
        </p:txBody>
      </p:sp>
      <p:sp>
        <p:nvSpPr>
          <p:cNvPr id="4" name="Date Placeholder 3"/>
          <p:cNvSpPr>
            <a:spLocks noGrp="1"/>
          </p:cNvSpPr>
          <p:nvPr>
            <p:ph type="dt" sz="half" idx="10"/>
          </p:nvPr>
        </p:nvSpPr>
        <p:spPr/>
        <p:txBody>
          <a:bodyPr/>
          <a:lstStyle/>
          <a:p>
            <a:r>
              <a:rPr lang="en-US" smtClean="0"/>
              <a:t>Chapter 3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47</a:t>
            </a:fld>
            <a:endParaRPr lang="en-US"/>
          </a:p>
        </p:txBody>
      </p:sp>
      <p:pic>
        <p:nvPicPr>
          <p:cNvPr id="7" name="Picture 3" descr="c:\Users\ian\Desktop\figs_jpg\nonparallel_basis.jpg"/>
          <p:cNvPicPr>
            <a:picLocks noChangeAspect="1" noChangeArrowheads="1"/>
          </p:cNvPicPr>
          <p:nvPr/>
        </p:nvPicPr>
        <p:blipFill>
          <a:blip r:embed="rId2" cstate="print"/>
          <a:srcRect/>
          <a:stretch>
            <a:fillRect/>
          </a:stretch>
        </p:blipFill>
        <p:spPr bwMode="auto">
          <a:xfrm>
            <a:off x="2514600" y="1905000"/>
            <a:ext cx="3938588" cy="3805825"/>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Span</a:t>
            </a:r>
            <a:endParaRPr lang="en-US" dirty="0"/>
          </a:p>
        </p:txBody>
      </p:sp>
      <p:sp>
        <p:nvSpPr>
          <p:cNvPr id="3" name="Content Placeholder 2"/>
          <p:cNvSpPr>
            <a:spLocks noGrp="1"/>
          </p:cNvSpPr>
          <p:nvPr>
            <p:ph idx="1"/>
          </p:nvPr>
        </p:nvSpPr>
        <p:spPr>
          <a:xfrm>
            <a:off x="457200" y="1600200"/>
            <a:ext cx="4267200" cy="4525963"/>
          </a:xfrm>
        </p:spPr>
        <p:txBody>
          <a:bodyPr>
            <a:normAutofit fontScale="85000" lnSpcReduction="10000"/>
          </a:bodyPr>
          <a:lstStyle/>
          <a:p>
            <a:r>
              <a:rPr lang="en-US" dirty="0" smtClean="0"/>
              <a:t>The set of vectors that can be expressed as a linear combination of the basis vectors is called the </a:t>
            </a:r>
            <a:r>
              <a:rPr lang="en-US" i="1" dirty="0" smtClean="0"/>
              <a:t>span</a:t>
            </a:r>
            <a:r>
              <a:rPr lang="en-US" dirty="0" smtClean="0"/>
              <a:t> of the basis.</a:t>
            </a:r>
          </a:p>
          <a:p>
            <a:r>
              <a:rPr lang="en-US" dirty="0" smtClean="0"/>
              <a:t>The span of a pair of vectors in a 3D space is usually a plane.</a:t>
            </a:r>
          </a:p>
          <a:p>
            <a:r>
              <a:rPr lang="en-US" dirty="0" smtClean="0"/>
              <a:t>Consider the vector </a:t>
            </a:r>
            <a:r>
              <a:rPr lang="en-US" b="1" dirty="0" smtClean="0"/>
              <a:t>c</a:t>
            </a:r>
            <a:r>
              <a:rPr lang="en-US" dirty="0" smtClean="0"/>
              <a:t>, which lies behind the plane in this figure.</a:t>
            </a:r>
            <a:endParaRPr lang="en-US" dirty="0"/>
          </a:p>
        </p:txBody>
      </p:sp>
      <p:sp>
        <p:nvSpPr>
          <p:cNvPr id="4" name="Date Placeholder 3"/>
          <p:cNvSpPr>
            <a:spLocks noGrp="1"/>
          </p:cNvSpPr>
          <p:nvPr>
            <p:ph type="dt" sz="half" idx="10"/>
          </p:nvPr>
        </p:nvSpPr>
        <p:spPr/>
        <p:txBody>
          <a:bodyPr/>
          <a:lstStyle/>
          <a:p>
            <a:r>
              <a:rPr lang="en-US" smtClean="0"/>
              <a:t>Chapter 3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48</a:t>
            </a:fld>
            <a:endParaRPr lang="en-US"/>
          </a:p>
        </p:txBody>
      </p:sp>
      <p:pic>
        <p:nvPicPr>
          <p:cNvPr id="1026" name="Picture 2" descr="C:\Users\ian\Desktop\figs_jpg\two_basis_vectors_in_3d.jpg"/>
          <p:cNvPicPr>
            <a:picLocks noChangeAspect="1" noChangeArrowheads="1"/>
          </p:cNvPicPr>
          <p:nvPr/>
        </p:nvPicPr>
        <p:blipFill>
          <a:blip r:embed="rId2" cstate="print"/>
          <a:srcRect/>
          <a:stretch>
            <a:fillRect/>
          </a:stretch>
        </p:blipFill>
        <p:spPr bwMode="auto">
          <a:xfrm>
            <a:off x="4800600" y="1828800"/>
            <a:ext cx="3962400" cy="3962400"/>
          </a:xfrm>
          <a:prstGeom prst="rect">
            <a:avLst/>
          </a:prstGeom>
          <a:noFill/>
          <a:effectLst>
            <a:outerShdw blurRad="254000" dist="38100" dir="2700000" sx="103000" sy="103000" algn="tl" rotWithShape="0">
              <a:prstClr val="black">
                <a:alpha val="40000"/>
              </a:prstClr>
            </a:outerShdw>
          </a:effectLst>
        </p:spPr>
      </p:pic>
      <p:cxnSp>
        <p:nvCxnSpPr>
          <p:cNvPr id="9" name="Straight Arrow Connector 8"/>
          <p:cNvCxnSpPr/>
          <p:nvPr/>
        </p:nvCxnSpPr>
        <p:spPr>
          <a:xfrm flipV="1">
            <a:off x="3657600" y="4419600"/>
            <a:ext cx="1600200" cy="1295400"/>
          </a:xfrm>
          <a:prstGeom prst="straightConnector1">
            <a:avLst/>
          </a:prstGeom>
          <a:ln w="31750">
            <a:solidFill>
              <a:srgbClr val="92D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Rank</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The vector </a:t>
            </a:r>
            <a:r>
              <a:rPr lang="en-US" b="1" dirty="0" smtClean="0"/>
              <a:t>c</a:t>
            </a:r>
            <a:r>
              <a:rPr lang="en-US" dirty="0" smtClean="0"/>
              <a:t> is not in the span of </a:t>
            </a:r>
            <a:r>
              <a:rPr lang="en-US" b="1" dirty="0" smtClean="0"/>
              <a:t>p</a:t>
            </a:r>
            <a:r>
              <a:rPr lang="en-US" dirty="0" smtClean="0"/>
              <a:t> and </a:t>
            </a:r>
            <a:r>
              <a:rPr lang="en-US" b="1" dirty="0" smtClean="0"/>
              <a:t>q</a:t>
            </a:r>
            <a:r>
              <a:rPr lang="en-US" dirty="0" smtClean="0"/>
              <a:t>, which means we cannot express it as a linear combination of the basis vectors.</a:t>
            </a:r>
          </a:p>
          <a:p>
            <a:r>
              <a:rPr lang="en-US" dirty="0" smtClean="0"/>
              <a:t>In other words, there are no such coordinates [</a:t>
            </a:r>
            <a:r>
              <a:rPr lang="en-US" i="1" dirty="0" err="1" smtClean="0"/>
              <a:t>c</a:t>
            </a:r>
            <a:r>
              <a:rPr lang="en-US" i="1" baseline="-25000" dirty="0" err="1" smtClean="0"/>
              <a:t>x</a:t>
            </a:r>
            <a:r>
              <a:rPr lang="en-US" dirty="0" smtClean="0"/>
              <a:t>, </a:t>
            </a:r>
            <a:r>
              <a:rPr lang="en-US" i="1" dirty="0" smtClean="0"/>
              <a:t>c</a:t>
            </a:r>
            <a:r>
              <a:rPr lang="en-US" i="1" baseline="-25000" dirty="0" smtClean="0"/>
              <a:t>y</a:t>
            </a:r>
            <a:r>
              <a:rPr lang="en-US" dirty="0" smtClean="0"/>
              <a:t>] such that </a:t>
            </a:r>
            <a:r>
              <a:rPr lang="en-US" b="1" dirty="0" smtClean="0"/>
              <a:t>c</a:t>
            </a:r>
            <a:r>
              <a:rPr lang="en-US" dirty="0" smtClean="0"/>
              <a:t> = </a:t>
            </a:r>
            <a:r>
              <a:rPr lang="en-US" i="1" dirty="0" err="1" smtClean="0"/>
              <a:t>c</a:t>
            </a:r>
            <a:r>
              <a:rPr lang="en-US" i="1" baseline="-25000" dirty="0" err="1" smtClean="0"/>
              <a:t>x</a:t>
            </a:r>
            <a:r>
              <a:rPr lang="en-US" i="1" baseline="-25000" dirty="0" smtClean="0"/>
              <a:t> </a:t>
            </a:r>
            <a:r>
              <a:rPr lang="en-US" b="1" dirty="0" smtClean="0"/>
              <a:t>p</a:t>
            </a:r>
            <a:r>
              <a:rPr lang="en-US" dirty="0" smtClean="0"/>
              <a:t> + </a:t>
            </a:r>
            <a:r>
              <a:rPr lang="en-US" i="1" dirty="0" smtClean="0"/>
              <a:t>c</a:t>
            </a:r>
            <a:r>
              <a:rPr lang="en-US" i="1" baseline="-25000" dirty="0" smtClean="0"/>
              <a:t>y </a:t>
            </a:r>
            <a:r>
              <a:rPr lang="en-US" b="1" dirty="0" smtClean="0"/>
              <a:t>q</a:t>
            </a:r>
            <a:r>
              <a:rPr lang="en-US" dirty="0" smtClean="0"/>
              <a:t>.</a:t>
            </a:r>
          </a:p>
          <a:p>
            <a:r>
              <a:rPr lang="en-US" dirty="0" smtClean="0"/>
              <a:t>The term used to describe the number of dimensions in the space spanned by the basis is the </a:t>
            </a:r>
            <a:r>
              <a:rPr lang="en-US" i="1" dirty="0" smtClean="0"/>
              <a:t>rank</a:t>
            </a:r>
            <a:r>
              <a:rPr lang="en-US" dirty="0" smtClean="0"/>
              <a:t> of the basis. </a:t>
            </a:r>
          </a:p>
          <a:p>
            <a:r>
              <a:rPr lang="en-US" dirty="0" smtClean="0"/>
              <a:t>In the examples so far, we have two basis vectors that span a two dimensional space. </a:t>
            </a:r>
          </a:p>
          <a:p>
            <a:r>
              <a:rPr lang="en-US" dirty="0" smtClean="0"/>
              <a:t>Clearly, if we have </a:t>
            </a:r>
            <a:r>
              <a:rPr lang="en-US" i="1" dirty="0" smtClean="0"/>
              <a:t>n</a:t>
            </a:r>
            <a:r>
              <a:rPr lang="en-US" dirty="0" smtClean="0"/>
              <a:t> basis vectors, the best we can hope for is </a:t>
            </a:r>
            <a:r>
              <a:rPr lang="en-US" i="1" dirty="0" smtClean="0"/>
              <a:t>full rank</a:t>
            </a:r>
            <a:r>
              <a:rPr lang="en-US" dirty="0" smtClean="0"/>
              <a:t>, meaning the span is an </a:t>
            </a:r>
            <a:r>
              <a:rPr lang="en-US" i="1" dirty="0" smtClean="0"/>
              <a:t>n</a:t>
            </a:r>
            <a:r>
              <a:rPr lang="en-US" dirty="0" smtClean="0"/>
              <a:t>-dimensional space.</a:t>
            </a:r>
          </a:p>
          <a:p>
            <a:r>
              <a:rPr lang="en-US" dirty="0" smtClean="0"/>
              <a:t>But it can be less. For example, if the basis vectors are linearly dependent.</a:t>
            </a:r>
            <a:endParaRPr lang="en-US" dirty="0"/>
          </a:p>
        </p:txBody>
      </p:sp>
      <p:sp>
        <p:nvSpPr>
          <p:cNvPr id="4" name="Date Placeholder 3"/>
          <p:cNvSpPr>
            <a:spLocks noGrp="1"/>
          </p:cNvSpPr>
          <p:nvPr>
            <p:ph type="dt" sz="half" idx="10"/>
          </p:nvPr>
        </p:nvSpPr>
        <p:spPr/>
        <p:txBody>
          <a:bodyPr/>
          <a:lstStyle/>
          <a:p>
            <a:r>
              <a:rPr lang="en-US" smtClean="0"/>
              <a:t>Chapter 3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49</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Why Multiple Coordinate Spaces?</a:t>
            </a:r>
            <a:endParaRPr lang="en-US" dirty="0"/>
          </a:p>
        </p:txBody>
      </p:sp>
      <p:sp>
        <p:nvSpPr>
          <p:cNvPr id="3" name="Content Placeholder 2"/>
          <p:cNvSpPr>
            <a:spLocks noGrp="1"/>
          </p:cNvSpPr>
          <p:nvPr>
            <p:ph idx="1"/>
          </p:nvPr>
        </p:nvSpPr>
        <p:spPr/>
        <p:txBody>
          <a:bodyPr/>
          <a:lstStyle/>
          <a:p>
            <a:r>
              <a:rPr lang="en-US" dirty="0" smtClean="0"/>
              <a:t>Some things become easier in the correct coordinate space.</a:t>
            </a:r>
          </a:p>
          <a:p>
            <a:r>
              <a:rPr lang="en-US" dirty="0" smtClean="0"/>
              <a:t>There is some historical precedent for this observation (next slide).</a:t>
            </a:r>
          </a:p>
          <a:p>
            <a:r>
              <a:rPr lang="en-US" dirty="0" smtClean="0"/>
              <a:t>We can leave the details of transforming between coordinate spaces to the graphics hardware.</a:t>
            </a:r>
          </a:p>
          <a:p>
            <a:endParaRPr lang="en-US" dirty="0"/>
          </a:p>
        </p:txBody>
      </p:sp>
      <p:sp>
        <p:nvSpPr>
          <p:cNvPr id="4" name="Date Placeholder 3"/>
          <p:cNvSpPr>
            <a:spLocks noGrp="1"/>
          </p:cNvSpPr>
          <p:nvPr>
            <p:ph type="dt" sz="half" idx="10"/>
          </p:nvPr>
        </p:nvSpPr>
        <p:spPr/>
        <p:txBody>
          <a:bodyPr/>
          <a:lstStyle/>
          <a:p>
            <a:r>
              <a:rPr lang="en-US" smtClean="0"/>
              <a:t>Chapter 3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Poor Bases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So a set of linearly dependent vectors is certainly a poor choice of basis. But there are other more stringent properties we might desire of a basis.</a:t>
            </a:r>
          </a:p>
          <a:p>
            <a:r>
              <a:rPr lang="en-US" dirty="0" smtClean="0"/>
              <a:t>Suppose that we have an object body whose basis vectors are </a:t>
            </a:r>
            <a:r>
              <a:rPr lang="en-US" b="1" dirty="0" smtClean="0"/>
              <a:t>p</a:t>
            </a:r>
            <a:r>
              <a:rPr lang="en-US" dirty="0" smtClean="0"/>
              <a:t>, </a:t>
            </a:r>
            <a:r>
              <a:rPr lang="en-US" b="1" dirty="0" smtClean="0"/>
              <a:t>q</a:t>
            </a:r>
            <a:r>
              <a:rPr lang="en-US" dirty="0" smtClean="0"/>
              <a:t>, </a:t>
            </a:r>
            <a:r>
              <a:rPr lang="en-US" b="1" dirty="0" smtClean="0"/>
              <a:t>r</a:t>
            </a:r>
            <a:r>
              <a:rPr lang="en-US" dirty="0" smtClean="0"/>
              <a:t>, and we know the coordinates of these vectors in world space. </a:t>
            </a:r>
          </a:p>
          <a:p>
            <a:r>
              <a:rPr lang="en-US" dirty="0" smtClean="0"/>
              <a:t>Let </a:t>
            </a:r>
            <a:r>
              <a:rPr lang="en-US" b="1" dirty="0" smtClean="0"/>
              <a:t>b</a:t>
            </a:r>
            <a:r>
              <a:rPr lang="en-US" dirty="0" smtClean="0"/>
              <a:t> = [</a:t>
            </a:r>
            <a:r>
              <a:rPr lang="en-US" i="1" dirty="0" err="1" smtClean="0"/>
              <a:t>b</a:t>
            </a:r>
            <a:r>
              <a:rPr lang="en-US" i="1" baseline="-25000" dirty="0" err="1" smtClean="0"/>
              <a:t>x</a:t>
            </a:r>
            <a:r>
              <a:rPr lang="en-US" dirty="0" smtClean="0"/>
              <a:t>, </a:t>
            </a:r>
            <a:r>
              <a:rPr lang="en-US" i="1" dirty="0" smtClean="0"/>
              <a:t>b</a:t>
            </a:r>
            <a:r>
              <a:rPr lang="en-US" i="1" baseline="-25000" dirty="0" smtClean="0"/>
              <a:t>y</a:t>
            </a:r>
            <a:r>
              <a:rPr lang="en-US" dirty="0" smtClean="0"/>
              <a:t>, </a:t>
            </a:r>
            <a:r>
              <a:rPr lang="en-US" i="1" dirty="0" err="1" smtClean="0"/>
              <a:t>b</a:t>
            </a:r>
            <a:r>
              <a:rPr lang="en-US" i="1" baseline="-25000" dirty="0" err="1" smtClean="0"/>
              <a:t>z</a:t>
            </a:r>
            <a:r>
              <a:rPr lang="en-US" dirty="0" smtClean="0"/>
              <a:t>] be the coordinates of some arbitrary vector in body space.</a:t>
            </a:r>
          </a:p>
          <a:p>
            <a:r>
              <a:rPr lang="en-US" dirty="0" smtClean="0"/>
              <a:t>Let </a:t>
            </a:r>
            <a:r>
              <a:rPr lang="en-US" b="1" dirty="0" smtClean="0"/>
              <a:t>u</a:t>
            </a:r>
            <a:r>
              <a:rPr lang="en-US" dirty="0" smtClean="0"/>
              <a:t> = [</a:t>
            </a:r>
            <a:r>
              <a:rPr lang="en-US" i="1" dirty="0" err="1" smtClean="0"/>
              <a:t>u</a:t>
            </a:r>
            <a:r>
              <a:rPr lang="en-US" i="1" baseline="-25000" dirty="0" err="1" smtClean="0"/>
              <a:t>x</a:t>
            </a:r>
            <a:r>
              <a:rPr lang="en-US" dirty="0" smtClean="0"/>
              <a:t>, </a:t>
            </a:r>
            <a:r>
              <a:rPr lang="en-US" i="1" dirty="0" err="1" smtClean="0"/>
              <a:t>u</a:t>
            </a:r>
            <a:r>
              <a:rPr lang="en-US" i="1" baseline="-25000" dirty="0" err="1" smtClean="0"/>
              <a:t>y</a:t>
            </a:r>
            <a:r>
              <a:rPr lang="en-US" dirty="0" smtClean="0"/>
              <a:t>, </a:t>
            </a:r>
            <a:r>
              <a:rPr lang="en-US" i="1" dirty="0" err="1" smtClean="0"/>
              <a:t>u</a:t>
            </a:r>
            <a:r>
              <a:rPr lang="en-US" i="1" baseline="-25000" dirty="0" err="1" smtClean="0"/>
              <a:t>z</a:t>
            </a:r>
            <a:r>
              <a:rPr lang="en-US" dirty="0" smtClean="0"/>
              <a:t>] be the coordinates of that same vector in upright space.</a:t>
            </a:r>
            <a:endParaRPr lang="en-US" dirty="0"/>
          </a:p>
        </p:txBody>
      </p:sp>
      <p:sp>
        <p:nvSpPr>
          <p:cNvPr id="4" name="Date Placeholder 3"/>
          <p:cNvSpPr>
            <a:spLocks noGrp="1"/>
          </p:cNvSpPr>
          <p:nvPr>
            <p:ph type="dt" sz="half" idx="10"/>
          </p:nvPr>
        </p:nvSpPr>
        <p:spPr/>
        <p:txBody>
          <a:bodyPr/>
          <a:lstStyle/>
          <a:p>
            <a:r>
              <a:rPr lang="en-US" smtClean="0"/>
              <a:t>Chapter 3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50</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the Robot Example</a:t>
            </a:r>
            <a:endParaRPr lang="en-US" dirty="0"/>
          </a:p>
        </p:txBody>
      </p:sp>
      <p:sp>
        <p:nvSpPr>
          <p:cNvPr id="3" name="Content Placeholder 2"/>
          <p:cNvSpPr>
            <a:spLocks noGrp="1"/>
          </p:cNvSpPr>
          <p:nvPr>
            <p:ph idx="1"/>
          </p:nvPr>
        </p:nvSpPr>
        <p:spPr>
          <a:xfrm>
            <a:off x="457200" y="1600201"/>
            <a:ext cx="8229600" cy="1066800"/>
          </a:xfrm>
        </p:spPr>
        <p:txBody>
          <a:bodyPr/>
          <a:lstStyle/>
          <a:p>
            <a:r>
              <a:rPr lang="en-US" dirty="0" smtClean="0"/>
              <a:t>From our robot example, we already know the relationship between </a:t>
            </a:r>
            <a:r>
              <a:rPr lang="en-US" b="1" dirty="0" smtClean="0"/>
              <a:t>u</a:t>
            </a:r>
            <a:r>
              <a:rPr lang="en-US" dirty="0" smtClean="0"/>
              <a:t> and </a:t>
            </a:r>
            <a:r>
              <a:rPr lang="en-US" b="1" dirty="0" smtClean="0"/>
              <a:t>b</a:t>
            </a:r>
            <a:r>
              <a:rPr lang="en-US" dirty="0" smtClean="0"/>
              <a:t>.</a:t>
            </a:r>
            <a:endParaRPr lang="en-US" dirty="0"/>
          </a:p>
        </p:txBody>
      </p:sp>
      <p:sp>
        <p:nvSpPr>
          <p:cNvPr id="4" name="Date Placeholder 3"/>
          <p:cNvSpPr>
            <a:spLocks noGrp="1"/>
          </p:cNvSpPr>
          <p:nvPr>
            <p:ph type="dt" sz="half" idx="10"/>
          </p:nvPr>
        </p:nvSpPr>
        <p:spPr/>
        <p:txBody>
          <a:bodyPr/>
          <a:lstStyle/>
          <a:p>
            <a:r>
              <a:rPr lang="en-US" smtClean="0"/>
              <a:t>Chapter 3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51</a:t>
            </a:fld>
            <a:endParaRPr lang="en-US"/>
          </a:p>
        </p:txBody>
      </p:sp>
      <p:pic>
        <p:nvPicPr>
          <p:cNvPr id="2051" name="Picture 3"/>
          <p:cNvPicPr>
            <a:picLocks noChangeAspect="1" noChangeArrowheads="1"/>
          </p:cNvPicPr>
          <p:nvPr/>
        </p:nvPicPr>
        <p:blipFill>
          <a:blip r:embed="rId2" cstate="print"/>
          <a:srcRect/>
          <a:stretch>
            <a:fillRect/>
          </a:stretch>
        </p:blipFill>
        <p:spPr bwMode="auto">
          <a:xfrm>
            <a:off x="914400" y="2895600"/>
            <a:ext cx="7567612" cy="1094004"/>
          </a:xfrm>
          <a:prstGeom prst="rect">
            <a:avLst/>
          </a:prstGeom>
          <a:noFill/>
          <a:ln w="9525">
            <a:noFill/>
            <a:miter lim="800000"/>
            <a:headEnd/>
            <a:tailEnd/>
          </a:ln>
        </p:spPr>
      </p:pic>
      <p:sp>
        <p:nvSpPr>
          <p:cNvPr id="9" name="Content Placeholder 2"/>
          <p:cNvSpPr txBox="1">
            <a:spLocks/>
          </p:cNvSpPr>
          <p:nvPr/>
        </p:nvSpPr>
        <p:spPr>
          <a:xfrm>
            <a:off x="533400" y="4267200"/>
            <a:ext cx="8229600" cy="1981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What if </a:t>
            </a:r>
            <a:r>
              <a:rPr kumimoji="0" lang="en-US" sz="3200" b="1" i="0" u="none" strike="noStrike" kern="1200" cap="none" spc="0" normalizeH="0" baseline="0" noProof="0" dirty="0" smtClean="0">
                <a:ln>
                  <a:noFill/>
                </a:ln>
                <a:solidFill>
                  <a:schemeClr val="tx1"/>
                </a:solidFill>
                <a:effectLst/>
                <a:uLnTx/>
                <a:uFillTx/>
                <a:latin typeface="+mn-lt"/>
                <a:ea typeface="+mn-ea"/>
                <a:cs typeface="+mn-cs"/>
              </a:rPr>
              <a:t>u</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 is known and </a:t>
            </a:r>
            <a:r>
              <a:rPr kumimoji="0" lang="en-US" sz="3200" b="1" i="0" u="none" strike="noStrike" kern="1200" cap="none" spc="0" normalizeH="0" baseline="0" noProof="0" dirty="0" smtClean="0">
                <a:ln>
                  <a:noFill/>
                </a:ln>
                <a:solidFill>
                  <a:schemeClr val="tx1"/>
                </a:solidFill>
                <a:effectLst/>
                <a:uLnTx/>
                <a:uFillTx/>
                <a:latin typeface="+mn-lt"/>
                <a:ea typeface="+mn-ea"/>
                <a:cs typeface="+mn-cs"/>
              </a:rPr>
              <a:t>b</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 is the vector we’re trying to determine? </a:t>
            </a:r>
          </a:p>
          <a:p>
            <a:pPr marL="342900" marR="0" lvl="0" indent="-342900" algn="l" defTabSz="914400" rtl="0" eaLnBrk="1" fontAlgn="auto" latinLnBrk="0" hangingPunct="1">
              <a:lnSpc>
                <a:spcPct val="100000"/>
              </a:lnSpc>
              <a:spcBef>
                <a:spcPct val="20000"/>
              </a:spcBef>
              <a:spcAft>
                <a:spcPts val="0"/>
              </a:spcAft>
              <a:buClrTx/>
              <a:buSzTx/>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Systems of Equations</a:t>
            </a:r>
            <a:endParaRPr lang="en-US" dirty="0"/>
          </a:p>
        </p:txBody>
      </p:sp>
      <p:sp>
        <p:nvSpPr>
          <p:cNvPr id="3" name="Content Placeholder 2"/>
          <p:cNvSpPr>
            <a:spLocks noGrp="1"/>
          </p:cNvSpPr>
          <p:nvPr>
            <p:ph idx="1"/>
          </p:nvPr>
        </p:nvSpPr>
        <p:spPr/>
        <p:txBody>
          <a:bodyPr/>
          <a:lstStyle/>
          <a:p>
            <a:pPr marL="0" indent="0">
              <a:buNone/>
            </a:pPr>
            <a:r>
              <a:rPr lang="en-US" dirty="0" smtClean="0"/>
              <a:t>Let's write the two systems side-by-side, only we'll replace the unknown vector with '?'.</a:t>
            </a:r>
          </a:p>
          <a:p>
            <a:endParaRPr lang="en-US" dirty="0"/>
          </a:p>
        </p:txBody>
      </p:sp>
      <p:sp>
        <p:nvSpPr>
          <p:cNvPr id="4" name="Date Placeholder 3"/>
          <p:cNvSpPr>
            <a:spLocks noGrp="1"/>
          </p:cNvSpPr>
          <p:nvPr>
            <p:ph type="dt" sz="half" idx="10"/>
          </p:nvPr>
        </p:nvSpPr>
        <p:spPr/>
        <p:txBody>
          <a:bodyPr/>
          <a:lstStyle/>
          <a:p>
            <a:r>
              <a:rPr lang="en-US" smtClean="0"/>
              <a:t>Chapter 3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52</a:t>
            </a:fld>
            <a:endParaRPr lang="en-US"/>
          </a:p>
        </p:txBody>
      </p:sp>
      <p:pic>
        <p:nvPicPr>
          <p:cNvPr id="3076" name="Picture 4"/>
          <p:cNvPicPr>
            <a:picLocks noChangeAspect="1" noChangeArrowheads="1"/>
          </p:cNvPicPr>
          <p:nvPr/>
        </p:nvPicPr>
        <p:blipFill>
          <a:blip r:embed="rId2" cstate="print"/>
          <a:srcRect/>
          <a:stretch>
            <a:fillRect/>
          </a:stretch>
        </p:blipFill>
        <p:spPr bwMode="auto">
          <a:xfrm>
            <a:off x="685800" y="3124200"/>
            <a:ext cx="7696200" cy="1359723"/>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Solving Systems of Equations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The system of equations on the left is not really much of a “system” at all, it's just a list: each equation is independent, and each unknown quantity can be immediately computed from a single equation. </a:t>
            </a:r>
          </a:p>
          <a:p>
            <a:r>
              <a:rPr lang="en-US" dirty="0" smtClean="0"/>
              <a:t>On the right, however, we have three interrelated equations, and none of the unknown quantities can be determined without all three equations. </a:t>
            </a:r>
          </a:p>
          <a:p>
            <a:r>
              <a:rPr lang="en-US" dirty="0" smtClean="0"/>
              <a:t>In fact, if the basis vectors are linearly dependent, then the system on the right may have zero solutions (if </a:t>
            </a:r>
            <a:r>
              <a:rPr lang="en-US" b="1" dirty="0" smtClean="0"/>
              <a:t>u</a:t>
            </a:r>
            <a:r>
              <a:rPr lang="en-US" dirty="0" smtClean="0"/>
              <a:t> is not in the span), or it might have an infinite number of solutions (if </a:t>
            </a:r>
            <a:r>
              <a:rPr lang="en-US" b="1" dirty="0" smtClean="0"/>
              <a:t>u</a:t>
            </a:r>
            <a:r>
              <a:rPr lang="en-US" dirty="0" smtClean="0"/>
              <a:t> is in the span but the coordinates are not uniquely determined).</a:t>
            </a:r>
            <a:endParaRPr lang="en-US" dirty="0"/>
          </a:p>
        </p:txBody>
      </p:sp>
      <p:sp>
        <p:nvSpPr>
          <p:cNvPr id="4" name="Date Placeholder 3"/>
          <p:cNvSpPr>
            <a:spLocks noGrp="1"/>
          </p:cNvSpPr>
          <p:nvPr>
            <p:ph type="dt" sz="half" idx="10"/>
          </p:nvPr>
        </p:nvSpPr>
        <p:spPr/>
        <p:txBody>
          <a:bodyPr/>
          <a:lstStyle/>
          <a:p>
            <a:r>
              <a:rPr lang="en-US" smtClean="0"/>
              <a:t>Chapter 3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53</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Algebra to the Rescue?</a:t>
            </a:r>
            <a:endParaRPr lang="en-US" dirty="0"/>
          </a:p>
        </p:txBody>
      </p:sp>
      <p:sp>
        <p:nvSpPr>
          <p:cNvPr id="3" name="Content Placeholder 2"/>
          <p:cNvSpPr>
            <a:spLocks noGrp="1"/>
          </p:cNvSpPr>
          <p:nvPr>
            <p:ph idx="1"/>
          </p:nvPr>
        </p:nvSpPr>
        <p:spPr/>
        <p:txBody>
          <a:bodyPr>
            <a:normAutofit lnSpcReduction="10000"/>
          </a:bodyPr>
          <a:lstStyle/>
          <a:p>
            <a:r>
              <a:rPr lang="en-US" dirty="0" smtClean="0"/>
              <a:t>Linear algebra provides a number of general-purpose tools for solving systems of linear equations like this, but we don't need to delve into these topics, as the solution to this system is not our primary aim. </a:t>
            </a:r>
          </a:p>
          <a:p>
            <a:r>
              <a:rPr lang="en-US" dirty="0" smtClean="0"/>
              <a:t>For now, we're interested in understanding a special situation where the solution is easy.</a:t>
            </a:r>
          </a:p>
          <a:p>
            <a:r>
              <a:rPr lang="en-US" dirty="0" smtClean="0"/>
              <a:t>In Chapter 6 we'll learn how to use the matrix inverse to solve the general case.</a:t>
            </a:r>
            <a:endParaRPr lang="en-US" dirty="0"/>
          </a:p>
        </p:txBody>
      </p:sp>
      <p:sp>
        <p:nvSpPr>
          <p:cNvPr id="4" name="Date Placeholder 3"/>
          <p:cNvSpPr>
            <a:spLocks noGrp="1"/>
          </p:cNvSpPr>
          <p:nvPr>
            <p:ph type="dt" sz="half" idx="10"/>
          </p:nvPr>
        </p:nvSpPr>
        <p:spPr/>
        <p:txBody>
          <a:bodyPr/>
          <a:lstStyle/>
          <a:p>
            <a:r>
              <a:rPr lang="en-US" smtClean="0"/>
              <a:t>Chapter 3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54</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Dot Product to the Rescue</a:t>
            </a:r>
            <a:endParaRPr lang="en-US" dirty="0"/>
          </a:p>
        </p:txBody>
      </p:sp>
      <p:sp>
        <p:nvSpPr>
          <p:cNvPr id="3" name="Content Placeholder 2"/>
          <p:cNvSpPr>
            <a:spLocks noGrp="1"/>
          </p:cNvSpPr>
          <p:nvPr>
            <p:ph idx="1"/>
          </p:nvPr>
        </p:nvSpPr>
        <p:spPr/>
        <p:txBody>
          <a:bodyPr>
            <a:normAutofit lnSpcReduction="10000"/>
          </a:bodyPr>
          <a:lstStyle/>
          <a:p>
            <a:r>
              <a:rPr lang="en-US" dirty="0" smtClean="0"/>
              <a:t>The dot product is the key. Remember from Chapter 2 that the dot product can be used to measure distance in a particular direction. </a:t>
            </a:r>
          </a:p>
          <a:p>
            <a:r>
              <a:rPr lang="en-US" dirty="0" smtClean="0"/>
              <a:t>When using the standard basis </a:t>
            </a:r>
            <a:r>
              <a:rPr lang="en-US" b="1" dirty="0" smtClean="0"/>
              <a:t>p</a:t>
            </a:r>
            <a:r>
              <a:rPr lang="en-US" dirty="0" smtClean="0"/>
              <a:t> = [1, 0, 0], </a:t>
            </a:r>
            <a:r>
              <a:rPr lang="en-US" b="1" dirty="0" smtClean="0"/>
              <a:t>q</a:t>
            </a:r>
            <a:r>
              <a:rPr lang="en-US" dirty="0" smtClean="0"/>
              <a:t> = [0, 1, 0], and </a:t>
            </a:r>
            <a:r>
              <a:rPr lang="en-US" b="1" dirty="0" smtClean="0"/>
              <a:t>r</a:t>
            </a:r>
            <a:r>
              <a:rPr lang="en-US" dirty="0" smtClean="0"/>
              <a:t> = [0, 0, 1] (corresponding to the object axes being parallel with the world axes in our robot example), we can dot the vector with a basis vector to “sift out” the corresponding coordinate…</a:t>
            </a:r>
            <a:endParaRPr lang="en-US" dirty="0"/>
          </a:p>
        </p:txBody>
      </p:sp>
      <p:sp>
        <p:nvSpPr>
          <p:cNvPr id="4" name="Date Placeholder 3"/>
          <p:cNvSpPr>
            <a:spLocks noGrp="1"/>
          </p:cNvSpPr>
          <p:nvPr>
            <p:ph type="dt" sz="half" idx="10"/>
          </p:nvPr>
        </p:nvSpPr>
        <p:spPr/>
        <p:txBody>
          <a:bodyPr/>
          <a:lstStyle/>
          <a:p>
            <a:r>
              <a:rPr lang="en-US" smtClean="0"/>
              <a:t>Chapter 3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55</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Sifting</a:t>
            </a:r>
            <a:endParaRPr lang="en-US" dirty="0"/>
          </a:p>
        </p:txBody>
      </p:sp>
      <p:sp>
        <p:nvSpPr>
          <p:cNvPr id="3" name="Content Placeholder 2"/>
          <p:cNvSpPr>
            <a:spLocks noGrp="1"/>
          </p:cNvSpPr>
          <p:nvPr>
            <p:ph idx="1"/>
          </p:nvPr>
        </p:nvSpPr>
        <p:spPr>
          <a:xfrm>
            <a:off x="457200" y="3581400"/>
            <a:ext cx="8229600" cy="2544763"/>
          </a:xfrm>
        </p:spPr>
        <p:txBody>
          <a:bodyPr>
            <a:normAutofit fontScale="85000" lnSpcReduction="10000"/>
          </a:bodyPr>
          <a:lstStyle/>
          <a:p>
            <a:r>
              <a:rPr lang="en-US" dirty="0" smtClean="0"/>
              <a:t>But does this “sifting” action work for any arbitrary basis?</a:t>
            </a:r>
          </a:p>
          <a:p>
            <a:r>
              <a:rPr lang="en-US" dirty="0" smtClean="0"/>
              <a:t>No. In fact we can see that it doesn't work for the example we have been using.</a:t>
            </a:r>
          </a:p>
          <a:p>
            <a:r>
              <a:rPr lang="en-US" dirty="0" smtClean="0"/>
              <a:t>The figure on the next slide compares the correct coordinates </a:t>
            </a:r>
            <a:r>
              <a:rPr lang="en-US" i="1" dirty="0" smtClean="0"/>
              <a:t>a</a:t>
            </a:r>
            <a:r>
              <a:rPr lang="en-US" i="1" baseline="-25000" dirty="0" smtClean="0"/>
              <a:t>x</a:t>
            </a:r>
            <a:r>
              <a:rPr lang="en-US" dirty="0" smtClean="0"/>
              <a:t>, </a:t>
            </a:r>
            <a:r>
              <a:rPr lang="en-US" i="1" dirty="0" smtClean="0"/>
              <a:t>a</a:t>
            </a:r>
            <a:r>
              <a:rPr lang="en-US" i="1" baseline="-25000" dirty="0" smtClean="0"/>
              <a:t>y </a:t>
            </a:r>
            <a:r>
              <a:rPr lang="en-US" dirty="0" smtClean="0"/>
              <a:t>with the dot products </a:t>
            </a:r>
            <a:r>
              <a:rPr lang="en-US" b="1" dirty="0" err="1" smtClean="0"/>
              <a:t>a</a:t>
            </a:r>
            <a:r>
              <a:rPr lang="en-US" dirty="0" err="1" smtClean="0"/>
              <a:t>∙</a:t>
            </a:r>
            <a:r>
              <a:rPr lang="en-US" b="1" dirty="0" err="1" smtClean="0"/>
              <a:t>p</a:t>
            </a:r>
            <a:r>
              <a:rPr lang="en-US" dirty="0" smtClean="0"/>
              <a:t> and </a:t>
            </a:r>
            <a:r>
              <a:rPr lang="en-US" b="1" dirty="0" err="1" smtClean="0"/>
              <a:t>a</a:t>
            </a:r>
            <a:r>
              <a:rPr lang="en-US" dirty="0" err="1" smtClean="0"/>
              <a:t>∙</a:t>
            </a:r>
            <a:r>
              <a:rPr lang="en-US" b="1" dirty="0" err="1" smtClean="0"/>
              <a:t>q</a:t>
            </a:r>
            <a:r>
              <a:rPr lang="en-US" dirty="0" smtClean="0"/>
              <a:t>.</a:t>
            </a:r>
          </a:p>
        </p:txBody>
      </p:sp>
      <p:sp>
        <p:nvSpPr>
          <p:cNvPr id="4" name="Date Placeholder 3"/>
          <p:cNvSpPr>
            <a:spLocks noGrp="1"/>
          </p:cNvSpPr>
          <p:nvPr>
            <p:ph type="dt" sz="half" idx="10"/>
          </p:nvPr>
        </p:nvSpPr>
        <p:spPr/>
        <p:txBody>
          <a:bodyPr/>
          <a:lstStyle/>
          <a:p>
            <a:r>
              <a:rPr lang="en-US" smtClean="0"/>
              <a:t>Chapter 3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56</a:t>
            </a:fld>
            <a:endParaRPr lang="en-US"/>
          </a:p>
        </p:txBody>
      </p:sp>
      <p:pic>
        <p:nvPicPr>
          <p:cNvPr id="4098" name="Picture 2"/>
          <p:cNvPicPr>
            <a:picLocks noChangeAspect="1" noChangeArrowheads="1"/>
          </p:cNvPicPr>
          <p:nvPr/>
        </p:nvPicPr>
        <p:blipFill>
          <a:blip r:embed="rId2" cstate="print"/>
          <a:srcRect/>
          <a:stretch>
            <a:fillRect/>
          </a:stretch>
        </p:blipFill>
        <p:spPr bwMode="auto">
          <a:xfrm>
            <a:off x="1447800" y="1676400"/>
            <a:ext cx="5410200" cy="1783183"/>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to Sift</a:t>
            </a:r>
            <a:endParaRPr lang="en-US" dirty="0"/>
          </a:p>
        </p:txBody>
      </p:sp>
      <p:sp>
        <p:nvSpPr>
          <p:cNvPr id="3" name="Content Placeholder 2"/>
          <p:cNvSpPr>
            <a:spLocks noGrp="1"/>
          </p:cNvSpPr>
          <p:nvPr>
            <p:ph idx="1"/>
          </p:nvPr>
        </p:nvSpPr>
        <p:spPr>
          <a:xfrm>
            <a:off x="457200" y="1600200"/>
            <a:ext cx="4419600" cy="4572000"/>
          </a:xfrm>
        </p:spPr>
        <p:txBody>
          <a:bodyPr>
            <a:normAutofit fontScale="85000" lnSpcReduction="20000"/>
          </a:bodyPr>
          <a:lstStyle/>
          <a:p>
            <a:r>
              <a:rPr lang="en-US" dirty="0" smtClean="0"/>
              <a:t>The illustration is only completely correct if </a:t>
            </a:r>
            <a:r>
              <a:rPr lang="en-US" b="1" dirty="0" smtClean="0"/>
              <a:t>p</a:t>
            </a:r>
            <a:r>
              <a:rPr lang="en-US" dirty="0" smtClean="0"/>
              <a:t> and </a:t>
            </a:r>
            <a:r>
              <a:rPr lang="en-US" b="1" dirty="0" smtClean="0"/>
              <a:t>q</a:t>
            </a:r>
            <a:r>
              <a:rPr lang="en-US" dirty="0" smtClean="0"/>
              <a:t> are unit vectors.</a:t>
            </a:r>
          </a:p>
          <a:p>
            <a:r>
              <a:rPr lang="en-US" dirty="0" smtClean="0"/>
              <a:t>The dot product doesn't “sift out" the coordinate in this case.</a:t>
            </a:r>
          </a:p>
          <a:p>
            <a:r>
              <a:rPr lang="en-US" dirty="0" smtClean="0"/>
              <a:t>Notice that in each case, the result produced by the dot product is larger than the correct coordinate value. </a:t>
            </a:r>
          </a:p>
          <a:p>
            <a:r>
              <a:rPr lang="en-US" dirty="0" smtClean="0"/>
              <a:t>Why is this?</a:t>
            </a:r>
          </a:p>
          <a:p>
            <a:endParaRPr lang="en-US" dirty="0"/>
          </a:p>
        </p:txBody>
      </p:sp>
      <p:sp>
        <p:nvSpPr>
          <p:cNvPr id="4" name="Date Placeholder 3"/>
          <p:cNvSpPr>
            <a:spLocks noGrp="1"/>
          </p:cNvSpPr>
          <p:nvPr>
            <p:ph type="dt" sz="half" idx="10"/>
          </p:nvPr>
        </p:nvSpPr>
        <p:spPr/>
        <p:txBody>
          <a:bodyPr/>
          <a:lstStyle/>
          <a:p>
            <a:r>
              <a:rPr lang="en-US" smtClean="0"/>
              <a:t>Chapter 3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57</a:t>
            </a:fld>
            <a:endParaRPr lang="en-US"/>
          </a:p>
        </p:txBody>
      </p:sp>
      <p:pic>
        <p:nvPicPr>
          <p:cNvPr id="5122" name="Picture 2" descr="C:\Users\ian\Desktop\figs_jpg\nonparallel_basis_dot_product.jpg"/>
          <p:cNvPicPr>
            <a:picLocks noChangeAspect="1" noChangeArrowheads="1"/>
          </p:cNvPicPr>
          <p:nvPr/>
        </p:nvPicPr>
        <p:blipFill>
          <a:blip r:embed="rId2" cstate="print"/>
          <a:srcRect/>
          <a:stretch>
            <a:fillRect/>
          </a:stretch>
        </p:blipFill>
        <p:spPr bwMode="auto">
          <a:xfrm>
            <a:off x="5142596" y="2057399"/>
            <a:ext cx="3468003" cy="3733801"/>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Here’s Why it Fails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Dot product measures displacement in a given direction.</a:t>
            </a:r>
          </a:p>
          <a:p>
            <a:r>
              <a:rPr lang="en-US" dirty="0" smtClean="0"/>
              <a:t>But a coordinate value does not simply measure the amount of displacement from the origin along a given direction! </a:t>
            </a:r>
          </a:p>
          <a:p>
            <a:r>
              <a:rPr lang="en-US" dirty="0" smtClean="0"/>
              <a:t>A coordinate is a coefficient in the expansion </a:t>
            </a:r>
            <a:r>
              <a:rPr lang="en-US" b="1" dirty="0" smtClean="0"/>
              <a:t>a</a:t>
            </a:r>
            <a:r>
              <a:rPr lang="en-US" dirty="0" smtClean="0"/>
              <a:t> = </a:t>
            </a:r>
            <a:r>
              <a:rPr lang="en-US" i="1" dirty="0" err="1" smtClean="0"/>
              <a:t>x</a:t>
            </a:r>
            <a:r>
              <a:rPr lang="en-US" b="1" dirty="0" err="1" smtClean="0"/>
              <a:t>p</a:t>
            </a:r>
            <a:r>
              <a:rPr lang="en-US" dirty="0" smtClean="0"/>
              <a:t> + </a:t>
            </a:r>
            <a:r>
              <a:rPr lang="en-US" i="1" dirty="0" err="1" smtClean="0"/>
              <a:t>y</a:t>
            </a:r>
            <a:r>
              <a:rPr lang="en-US" b="1" dirty="0" err="1" smtClean="0"/>
              <a:t>q</a:t>
            </a:r>
            <a:r>
              <a:rPr lang="en-US" dirty="0" smtClean="0"/>
              <a:t>. </a:t>
            </a:r>
          </a:p>
          <a:p>
            <a:r>
              <a:rPr lang="en-US" dirty="0" smtClean="0"/>
              <a:t>The reason the dot product doesn't work in this case is because we are ignoring the fact that </a:t>
            </a:r>
            <a:r>
              <a:rPr lang="en-US" i="1" dirty="0" err="1" smtClean="0"/>
              <a:t>y</a:t>
            </a:r>
            <a:r>
              <a:rPr lang="en-US" b="1" dirty="0" err="1" smtClean="0"/>
              <a:t>q</a:t>
            </a:r>
            <a:r>
              <a:rPr lang="en-US" dirty="0" smtClean="0"/>
              <a:t> will cause some</a:t>
            </a:r>
          </a:p>
          <a:p>
            <a:r>
              <a:rPr lang="en-US" dirty="0" smtClean="0"/>
              <a:t>displacement parallel to </a:t>
            </a:r>
            <a:r>
              <a:rPr lang="en-US" b="1" dirty="0" smtClean="0"/>
              <a:t>p</a:t>
            </a:r>
            <a:r>
              <a:rPr lang="en-US" dirty="0" smtClean="0"/>
              <a:t>. </a:t>
            </a:r>
          </a:p>
          <a:p>
            <a:r>
              <a:rPr lang="en-US" dirty="0" smtClean="0"/>
              <a:t>To visualize this, imagine in the preceding figure that we increased </a:t>
            </a:r>
            <a:r>
              <a:rPr lang="en-US" i="1" dirty="0" smtClean="0"/>
              <a:t>a</a:t>
            </a:r>
            <a:r>
              <a:rPr lang="en-US" i="1" baseline="-25000" dirty="0" smtClean="0"/>
              <a:t>x</a:t>
            </a:r>
            <a:r>
              <a:rPr lang="en-US" dirty="0" smtClean="0"/>
              <a:t> while holding </a:t>
            </a:r>
            <a:r>
              <a:rPr lang="en-US" i="1" dirty="0" smtClean="0"/>
              <a:t>a</a:t>
            </a:r>
            <a:r>
              <a:rPr lang="en-US" i="1" baseline="-25000" dirty="0" smtClean="0"/>
              <a:t>y</a:t>
            </a:r>
            <a:r>
              <a:rPr lang="en-US" dirty="0" smtClean="0"/>
              <a:t> constant. </a:t>
            </a:r>
          </a:p>
          <a:p>
            <a:r>
              <a:rPr lang="en-US" dirty="0" smtClean="0"/>
              <a:t>As </a:t>
            </a:r>
            <a:r>
              <a:rPr lang="en-US" b="1" dirty="0" smtClean="0"/>
              <a:t>a</a:t>
            </a:r>
            <a:r>
              <a:rPr lang="en-US" dirty="0" smtClean="0"/>
              <a:t> moves to the right and slightly upwards, its projection onto </a:t>
            </a:r>
            <a:r>
              <a:rPr lang="en-US" b="1" dirty="0" smtClean="0"/>
              <a:t>q</a:t>
            </a:r>
            <a:r>
              <a:rPr lang="en-US" dirty="0" smtClean="0"/>
              <a:t>, which is measured by the dot product, increases.</a:t>
            </a:r>
            <a:endParaRPr lang="en-US" dirty="0"/>
          </a:p>
        </p:txBody>
      </p:sp>
      <p:sp>
        <p:nvSpPr>
          <p:cNvPr id="4" name="Date Placeholder 3"/>
          <p:cNvSpPr>
            <a:spLocks noGrp="1"/>
          </p:cNvSpPr>
          <p:nvPr>
            <p:ph type="dt" sz="half" idx="10"/>
          </p:nvPr>
        </p:nvSpPr>
        <p:spPr/>
        <p:txBody>
          <a:bodyPr/>
          <a:lstStyle/>
          <a:p>
            <a:r>
              <a:rPr lang="en-US" smtClean="0"/>
              <a:t>Chapter 3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58</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Synopsis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The problem is that the basis vectors are not perpendicular.</a:t>
            </a:r>
          </a:p>
          <a:p>
            <a:r>
              <a:rPr lang="en-US" dirty="0" smtClean="0"/>
              <a:t> A set of basis vectors that are mutually perpendicular is called an </a:t>
            </a:r>
            <a:r>
              <a:rPr lang="en-US" i="1" dirty="0" smtClean="0"/>
              <a:t>orthogonal basis</a:t>
            </a:r>
            <a:r>
              <a:rPr lang="en-US" dirty="0" smtClean="0"/>
              <a:t>.</a:t>
            </a:r>
          </a:p>
          <a:p>
            <a:r>
              <a:rPr lang="en-US" dirty="0" smtClean="0"/>
              <a:t>When the basis are orthogonal, the coordinates are uncoupled. Any given coordinate of a vector </a:t>
            </a:r>
            <a:r>
              <a:rPr lang="en-US" b="1" dirty="0" smtClean="0"/>
              <a:t>v</a:t>
            </a:r>
            <a:r>
              <a:rPr lang="en-US" dirty="0" smtClean="0"/>
              <a:t> can be determined solely from </a:t>
            </a:r>
            <a:r>
              <a:rPr lang="en-US" b="1" dirty="0" smtClean="0"/>
              <a:t>v</a:t>
            </a:r>
            <a:r>
              <a:rPr lang="en-US" dirty="0" smtClean="0"/>
              <a:t> and the corresponding basis vector. </a:t>
            </a:r>
          </a:p>
          <a:p>
            <a:r>
              <a:rPr lang="en-US" dirty="0" smtClean="0"/>
              <a:t>For example, we can compute the </a:t>
            </a:r>
            <a:r>
              <a:rPr lang="en-US" i="1" dirty="0" err="1" smtClean="0"/>
              <a:t>v</a:t>
            </a:r>
            <a:r>
              <a:rPr lang="en-US" i="1" baseline="-25000" dirty="0" err="1" smtClean="0"/>
              <a:t>x</a:t>
            </a:r>
            <a:r>
              <a:rPr lang="en-US" dirty="0" smtClean="0"/>
              <a:t> coordinate knowing only </a:t>
            </a:r>
            <a:r>
              <a:rPr lang="en-US" b="1" dirty="0" smtClean="0"/>
              <a:t>p</a:t>
            </a:r>
            <a:r>
              <a:rPr lang="en-US" dirty="0" smtClean="0"/>
              <a:t>, provided </a:t>
            </a:r>
            <a:r>
              <a:rPr lang="en-US" b="1" dirty="0" smtClean="0"/>
              <a:t>q</a:t>
            </a:r>
            <a:r>
              <a:rPr lang="en-US" dirty="0" smtClean="0"/>
              <a:t> and </a:t>
            </a:r>
            <a:r>
              <a:rPr lang="en-US" b="1" dirty="0" smtClean="0"/>
              <a:t>r</a:t>
            </a:r>
            <a:r>
              <a:rPr lang="en-US" dirty="0" smtClean="0"/>
              <a:t> are perpendicular to </a:t>
            </a:r>
            <a:r>
              <a:rPr lang="en-US" b="1" dirty="0" smtClean="0"/>
              <a:t>p</a:t>
            </a:r>
            <a:r>
              <a:rPr lang="en-US" dirty="0" smtClean="0"/>
              <a:t>.</a:t>
            </a:r>
            <a:endParaRPr lang="en-US" dirty="0"/>
          </a:p>
        </p:txBody>
      </p:sp>
      <p:sp>
        <p:nvSpPr>
          <p:cNvPr id="4" name="Date Placeholder 3"/>
          <p:cNvSpPr>
            <a:spLocks noGrp="1"/>
          </p:cNvSpPr>
          <p:nvPr>
            <p:ph type="dt" sz="half" idx="10"/>
          </p:nvPr>
        </p:nvSpPr>
        <p:spPr/>
        <p:txBody>
          <a:bodyPr/>
          <a:lstStyle/>
          <a:p>
            <a:r>
              <a:rPr lang="en-US" smtClean="0"/>
              <a:t>Chapter 3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59</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Aristotle</a:t>
            </a:r>
            <a:endParaRPr lang="en-US" dirty="0"/>
          </a:p>
        </p:txBody>
      </p:sp>
      <p:sp>
        <p:nvSpPr>
          <p:cNvPr id="3" name="Content Placeholder 2"/>
          <p:cNvSpPr>
            <a:spLocks noGrp="1"/>
          </p:cNvSpPr>
          <p:nvPr>
            <p:ph idx="1"/>
          </p:nvPr>
        </p:nvSpPr>
        <p:spPr>
          <a:xfrm>
            <a:off x="457200" y="1600200"/>
            <a:ext cx="4572000" cy="4525963"/>
          </a:xfrm>
        </p:spPr>
        <p:txBody>
          <a:bodyPr>
            <a:normAutofit/>
          </a:bodyPr>
          <a:lstStyle/>
          <a:p>
            <a:r>
              <a:rPr lang="en-US" dirty="0" smtClean="0"/>
              <a:t>Aristotle (384-322 BCE) proposed a geocentric universe with the Earth at the origin.</a:t>
            </a:r>
          </a:p>
          <a:p>
            <a:r>
              <a:rPr lang="en-US" dirty="0" smtClean="0"/>
              <a:t>(Image from Wikimedia Commons)</a:t>
            </a:r>
          </a:p>
          <a:p>
            <a:endParaRPr lang="en-US" dirty="0" smtClean="0"/>
          </a:p>
        </p:txBody>
      </p:sp>
      <p:sp>
        <p:nvSpPr>
          <p:cNvPr id="4" name="Date Placeholder 3"/>
          <p:cNvSpPr>
            <a:spLocks noGrp="1"/>
          </p:cNvSpPr>
          <p:nvPr>
            <p:ph type="dt" sz="half" idx="10"/>
          </p:nvPr>
        </p:nvSpPr>
        <p:spPr/>
        <p:txBody>
          <a:bodyPr/>
          <a:lstStyle/>
          <a:p>
            <a:r>
              <a:rPr lang="en-US" smtClean="0"/>
              <a:t>Chapter 3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a:t>
            </a:fld>
            <a:endParaRPr lang="en-US"/>
          </a:p>
        </p:txBody>
      </p:sp>
      <p:pic>
        <p:nvPicPr>
          <p:cNvPr id="1026" name="Picture 2" descr="C:\Users\ian\Desktop\Aristotle_Altemps_Inv8575[1].jpg"/>
          <p:cNvPicPr>
            <a:picLocks noChangeAspect="1" noChangeArrowheads="1"/>
          </p:cNvPicPr>
          <p:nvPr/>
        </p:nvPicPr>
        <p:blipFill>
          <a:blip r:embed="rId2" cstate="print"/>
          <a:srcRect/>
          <a:stretch>
            <a:fillRect/>
          </a:stretch>
        </p:blipFill>
        <p:spPr bwMode="auto">
          <a:xfrm>
            <a:off x="5105400" y="1600200"/>
            <a:ext cx="3366825" cy="4505605"/>
          </a:xfrm>
          <a:prstGeom prst="rect">
            <a:avLst/>
          </a:prstGeom>
          <a:noFill/>
          <a:effectLst>
            <a:outerShdw blurRad="317500" dist="38100" dir="2700000" sx="103000" sy="103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Orthonormal</a:t>
            </a:r>
            <a:r>
              <a:rPr lang="en-US" dirty="0" smtClean="0"/>
              <a:t> Bases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It's the best when the basis vectors all have unit length too. </a:t>
            </a:r>
          </a:p>
          <a:p>
            <a:r>
              <a:rPr lang="en-US" dirty="0" smtClean="0"/>
              <a:t>Such a set of vectors are known as an </a:t>
            </a:r>
            <a:r>
              <a:rPr lang="en-US" i="1" dirty="0" err="1" smtClean="0"/>
              <a:t>orthonormal</a:t>
            </a:r>
            <a:r>
              <a:rPr lang="en-US" i="1" dirty="0" smtClean="0"/>
              <a:t> basis</a:t>
            </a:r>
            <a:r>
              <a:rPr lang="en-US" dirty="0" smtClean="0"/>
              <a:t>. </a:t>
            </a:r>
          </a:p>
          <a:p>
            <a:r>
              <a:rPr lang="en-US" dirty="0" smtClean="0"/>
              <a:t>Why is the unit length helpful? Remember the geometric definition of the dot product: </a:t>
            </a:r>
            <a:r>
              <a:rPr lang="en-US" b="1" dirty="0" err="1" smtClean="0"/>
              <a:t>a</a:t>
            </a:r>
            <a:r>
              <a:rPr lang="en-US" dirty="0" err="1" smtClean="0"/>
              <a:t>∙</a:t>
            </a:r>
            <a:r>
              <a:rPr lang="en-US" b="1" dirty="0" err="1" smtClean="0"/>
              <a:t>p</a:t>
            </a:r>
            <a:r>
              <a:rPr lang="en-US" dirty="0" smtClean="0"/>
              <a:t> is equal to the signed length of </a:t>
            </a:r>
            <a:r>
              <a:rPr lang="en-US" b="1" dirty="0" smtClean="0"/>
              <a:t>a</a:t>
            </a:r>
            <a:r>
              <a:rPr lang="en-US" dirty="0" smtClean="0"/>
              <a:t> projected onto </a:t>
            </a:r>
            <a:r>
              <a:rPr lang="en-US" b="1" dirty="0" smtClean="0"/>
              <a:t>p</a:t>
            </a:r>
            <a:r>
              <a:rPr lang="en-US" dirty="0" smtClean="0"/>
              <a:t>, times the length of </a:t>
            </a:r>
            <a:r>
              <a:rPr lang="en-US" b="1" dirty="0" smtClean="0"/>
              <a:t>p</a:t>
            </a:r>
            <a:r>
              <a:rPr lang="en-US" dirty="0" smtClean="0"/>
              <a:t>. </a:t>
            </a:r>
          </a:p>
          <a:p>
            <a:r>
              <a:rPr lang="en-US" dirty="0" smtClean="0"/>
              <a:t>If the basis vector doesn't have unit length, but it is perpendicular to all the others, we can still determine the corresponding coordinate using the dot product, we just need to divide by the square of the length of the basis vector.</a:t>
            </a:r>
            <a:endParaRPr lang="en-US" dirty="0"/>
          </a:p>
        </p:txBody>
      </p:sp>
      <p:sp>
        <p:nvSpPr>
          <p:cNvPr id="4" name="Date Placeholder 3"/>
          <p:cNvSpPr>
            <a:spLocks noGrp="1"/>
          </p:cNvSpPr>
          <p:nvPr>
            <p:ph type="dt" sz="half" idx="10"/>
          </p:nvPr>
        </p:nvSpPr>
        <p:spPr/>
        <p:txBody>
          <a:bodyPr/>
          <a:lstStyle/>
          <a:p>
            <a:r>
              <a:rPr lang="en-US" smtClean="0"/>
              <a:t>Chapter 3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60</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Wrapping it Up</a:t>
            </a:r>
            <a:endParaRPr lang="en-US" dirty="0"/>
          </a:p>
        </p:txBody>
      </p:sp>
      <p:sp>
        <p:nvSpPr>
          <p:cNvPr id="3" name="Content Placeholder 2"/>
          <p:cNvSpPr>
            <a:spLocks noGrp="1"/>
          </p:cNvSpPr>
          <p:nvPr>
            <p:ph idx="1"/>
          </p:nvPr>
        </p:nvSpPr>
        <p:spPr/>
        <p:txBody>
          <a:bodyPr/>
          <a:lstStyle/>
          <a:p>
            <a:pPr marL="0" indent="0">
              <a:buNone/>
            </a:pPr>
            <a:r>
              <a:rPr lang="en-US" dirty="0" smtClean="0"/>
              <a:t>Thus, in the special circumstance of an </a:t>
            </a:r>
            <a:r>
              <a:rPr lang="en-US" dirty="0" err="1" smtClean="0"/>
              <a:t>orthonormal</a:t>
            </a:r>
            <a:r>
              <a:rPr lang="en-US" dirty="0" smtClean="0"/>
              <a:t> basis, we have a simple way to determine the object-space coordinates, knowing only the world-coordinates of the body axes.</a:t>
            </a:r>
          </a:p>
          <a:p>
            <a:pPr algn="ctr">
              <a:buNone/>
            </a:pPr>
            <a:r>
              <a:rPr lang="en-US" i="1" dirty="0" err="1" smtClean="0"/>
              <a:t>b</a:t>
            </a:r>
            <a:r>
              <a:rPr lang="en-US" i="1" baseline="-25000" dirty="0" err="1" smtClean="0"/>
              <a:t>x</a:t>
            </a:r>
            <a:r>
              <a:rPr lang="en-US" dirty="0" smtClean="0"/>
              <a:t> = </a:t>
            </a:r>
            <a:r>
              <a:rPr lang="en-US" b="1" dirty="0" smtClean="0"/>
              <a:t>u</a:t>
            </a:r>
            <a:r>
              <a:rPr lang="en-US" dirty="0" smtClean="0"/>
              <a:t> ∙ </a:t>
            </a:r>
            <a:r>
              <a:rPr lang="en-US" b="1" dirty="0" smtClean="0"/>
              <a:t>p</a:t>
            </a:r>
          </a:p>
          <a:p>
            <a:pPr algn="ctr">
              <a:buNone/>
            </a:pPr>
            <a:r>
              <a:rPr lang="en-US" i="1" dirty="0" smtClean="0"/>
              <a:t>b</a:t>
            </a:r>
            <a:r>
              <a:rPr lang="en-US" i="1" baseline="-25000" dirty="0" smtClean="0"/>
              <a:t>y</a:t>
            </a:r>
            <a:r>
              <a:rPr lang="en-US" dirty="0" smtClean="0"/>
              <a:t> = </a:t>
            </a:r>
            <a:r>
              <a:rPr lang="en-US" b="1" dirty="0" smtClean="0"/>
              <a:t>u</a:t>
            </a:r>
            <a:r>
              <a:rPr lang="en-US" dirty="0" smtClean="0"/>
              <a:t> ∙ </a:t>
            </a:r>
            <a:r>
              <a:rPr lang="en-US" b="1" dirty="0" smtClean="0"/>
              <a:t>q</a:t>
            </a:r>
          </a:p>
          <a:p>
            <a:pPr algn="ctr">
              <a:buNone/>
            </a:pPr>
            <a:r>
              <a:rPr lang="en-US" i="1" dirty="0" err="1" smtClean="0"/>
              <a:t>b</a:t>
            </a:r>
            <a:r>
              <a:rPr lang="en-US" i="1" baseline="-25000" dirty="0" err="1" smtClean="0"/>
              <a:t>z</a:t>
            </a:r>
            <a:r>
              <a:rPr lang="en-US" dirty="0" smtClean="0"/>
              <a:t> = </a:t>
            </a:r>
            <a:r>
              <a:rPr lang="en-US" b="1" dirty="0" smtClean="0"/>
              <a:t>u</a:t>
            </a:r>
            <a:r>
              <a:rPr lang="en-US" dirty="0" smtClean="0"/>
              <a:t> ∙ </a:t>
            </a:r>
            <a:r>
              <a:rPr lang="en-US" b="1" dirty="0" smtClean="0"/>
              <a:t>r</a:t>
            </a:r>
            <a:endParaRPr lang="en-US" b="1" dirty="0"/>
          </a:p>
        </p:txBody>
      </p:sp>
      <p:sp>
        <p:nvSpPr>
          <p:cNvPr id="4" name="Date Placeholder 3"/>
          <p:cNvSpPr>
            <a:spLocks noGrp="1"/>
          </p:cNvSpPr>
          <p:nvPr>
            <p:ph type="dt" sz="half" idx="10"/>
          </p:nvPr>
        </p:nvSpPr>
        <p:spPr/>
        <p:txBody>
          <a:bodyPr/>
          <a:lstStyle/>
          <a:p>
            <a:r>
              <a:rPr lang="en-US" smtClean="0"/>
              <a:t>Chapter 3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61</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700" dirty="0" smtClean="0"/>
              <a:t>Section 3.4:</a:t>
            </a:r>
            <a:br>
              <a:rPr lang="en-US" sz="2700" dirty="0" smtClean="0"/>
            </a:br>
            <a:r>
              <a:rPr lang="en-US" sz="4000" dirty="0" smtClean="0"/>
              <a:t>Nested </a:t>
            </a:r>
            <a:r>
              <a:rPr lang="en-US" sz="4000" smtClean="0"/>
              <a:t>Coordinate Spaces</a:t>
            </a:r>
            <a:endParaRPr lang="en-US" dirty="0"/>
          </a:p>
        </p:txBody>
      </p:sp>
      <p:sp>
        <p:nvSpPr>
          <p:cNvPr id="18" name="Date Placeholder 3"/>
          <p:cNvSpPr>
            <a:spLocks noGrp="1"/>
          </p:cNvSpPr>
          <p:nvPr>
            <p:ph type="dt" sz="half" idx="10"/>
          </p:nvPr>
        </p:nvSpPr>
        <p:spPr>
          <a:xfrm>
            <a:off x="457200" y="6248400"/>
            <a:ext cx="2133600" cy="365125"/>
          </a:xfrm>
        </p:spPr>
        <p:txBody>
          <a:bodyPr/>
          <a:lstStyle/>
          <a:p>
            <a:r>
              <a:rPr lang="en-US" dirty="0" smtClean="0">
                <a:solidFill>
                  <a:schemeClr val="bg1"/>
                </a:solidFill>
              </a:rPr>
              <a:t>Chapter 3 Notes</a:t>
            </a:r>
            <a:endParaRPr lang="en-US" dirty="0">
              <a:solidFill>
                <a:schemeClr val="bg1"/>
              </a:solidFill>
            </a:endParaRPr>
          </a:p>
        </p:txBody>
      </p:sp>
      <p:sp>
        <p:nvSpPr>
          <p:cNvPr id="19" name="Footer Placeholder 4"/>
          <p:cNvSpPr>
            <a:spLocks noGrp="1"/>
          </p:cNvSpPr>
          <p:nvPr>
            <p:ph type="ftr" sz="quarter" idx="11"/>
          </p:nvPr>
        </p:nvSpPr>
        <p:spPr>
          <a:xfrm>
            <a:off x="3124200" y="6248400"/>
            <a:ext cx="2895600" cy="365125"/>
          </a:xfrm>
        </p:spPr>
        <p:txBody>
          <a:bodyPr/>
          <a:lstStyle/>
          <a:p>
            <a:r>
              <a:rPr lang="en-US" dirty="0" smtClean="0">
                <a:solidFill>
                  <a:schemeClr val="bg1"/>
                </a:solidFill>
              </a:rPr>
              <a:t>3D Math Primer for Graphics &amp; Game Dev</a:t>
            </a:r>
            <a:endParaRPr lang="en-US" dirty="0">
              <a:solidFill>
                <a:schemeClr val="bg1"/>
              </a:solidFill>
            </a:endParaRPr>
          </a:p>
        </p:txBody>
      </p:sp>
      <p:sp>
        <p:nvSpPr>
          <p:cNvPr id="20" name="Slide Number Placeholder 5"/>
          <p:cNvSpPr>
            <a:spLocks noGrp="1"/>
          </p:cNvSpPr>
          <p:nvPr>
            <p:ph type="sldNum" sz="quarter" idx="12"/>
          </p:nvPr>
        </p:nvSpPr>
        <p:spPr>
          <a:xfrm>
            <a:off x="6553200" y="6248400"/>
            <a:ext cx="2133600" cy="365125"/>
          </a:xfrm>
        </p:spPr>
        <p:txBody>
          <a:bodyPr/>
          <a:lstStyle/>
          <a:p>
            <a:fld id="{B6F15528-21DE-4FAA-801E-634DDDAF4B2B}" type="slidenum">
              <a:rPr lang="en-US" smtClean="0">
                <a:solidFill>
                  <a:schemeClr val="bg1"/>
                </a:solidFill>
              </a:rPr>
              <a:pPr/>
              <a:t>62</a:t>
            </a:fld>
            <a:endParaRPr 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1026"/>
          <p:cNvSpPr>
            <a:spLocks noGrp="1" noChangeArrowheads="1"/>
          </p:cNvSpPr>
          <p:nvPr>
            <p:ph type="title"/>
          </p:nvPr>
        </p:nvSpPr>
        <p:spPr/>
        <p:txBody>
          <a:bodyPr/>
          <a:lstStyle/>
          <a:p>
            <a:r>
              <a:rPr lang="en-US" dirty="0"/>
              <a:t>Nested Coordinate Spaces</a:t>
            </a:r>
          </a:p>
        </p:txBody>
      </p:sp>
      <p:sp>
        <p:nvSpPr>
          <p:cNvPr id="51203" name="Rectangle 1027"/>
          <p:cNvSpPr>
            <a:spLocks noGrp="1" noChangeArrowheads="1"/>
          </p:cNvSpPr>
          <p:nvPr>
            <p:ph idx="1"/>
          </p:nvPr>
        </p:nvSpPr>
        <p:spPr/>
        <p:txBody>
          <a:bodyPr/>
          <a:lstStyle/>
          <a:p>
            <a:pPr>
              <a:lnSpc>
                <a:spcPct val="90000"/>
              </a:lnSpc>
            </a:pPr>
            <a:r>
              <a:rPr lang="en-US" sz="2800" dirty="0"/>
              <a:t>An object may have multiple coordinate spaces representing parts of the object (</a:t>
            </a:r>
            <a:r>
              <a:rPr lang="en-US" sz="2800" dirty="0" err="1"/>
              <a:t>eg</a:t>
            </a:r>
            <a:r>
              <a:rPr lang="en-US" sz="2800" dirty="0"/>
              <a:t>. Upper arm, forearm, hand</a:t>
            </a:r>
            <a:r>
              <a:rPr lang="en-US" sz="2800" dirty="0" smtClean="0"/>
              <a:t>).</a:t>
            </a:r>
            <a:endParaRPr lang="en-US" sz="2800" dirty="0"/>
          </a:p>
          <a:p>
            <a:pPr>
              <a:lnSpc>
                <a:spcPct val="90000"/>
              </a:lnSpc>
            </a:pPr>
            <a:r>
              <a:rPr lang="en-US" sz="2800" dirty="0"/>
              <a:t>Transform from parent to </a:t>
            </a:r>
            <a:r>
              <a:rPr lang="en-US" sz="2800" dirty="0" smtClean="0"/>
              <a:t>child:</a:t>
            </a:r>
            <a:endParaRPr lang="en-US" sz="2800" dirty="0"/>
          </a:p>
          <a:p>
            <a:pPr lvl="1">
              <a:lnSpc>
                <a:spcPct val="90000"/>
              </a:lnSpc>
            </a:pPr>
            <a:r>
              <a:rPr lang="en-US" sz="2400" dirty="0"/>
              <a:t>Upper arm, forearm, hand (origin at shoulder)</a:t>
            </a:r>
          </a:p>
          <a:p>
            <a:pPr lvl="1">
              <a:lnSpc>
                <a:spcPct val="90000"/>
              </a:lnSpc>
            </a:pPr>
            <a:r>
              <a:rPr lang="en-US" sz="2400" dirty="0"/>
              <a:t>Forearm, hand (origin at elbow)</a:t>
            </a:r>
          </a:p>
          <a:p>
            <a:pPr lvl="1">
              <a:lnSpc>
                <a:spcPct val="90000"/>
              </a:lnSpc>
            </a:pPr>
            <a:r>
              <a:rPr lang="en-US" sz="2400" dirty="0"/>
              <a:t>Hand (origin at wrist)</a:t>
            </a:r>
          </a:p>
          <a:p>
            <a:pPr>
              <a:lnSpc>
                <a:spcPct val="90000"/>
              </a:lnSpc>
            </a:pPr>
            <a:r>
              <a:rPr lang="en-US" sz="2800" dirty="0"/>
              <a:t>Allows expression of complicated motion as a combination of simple relative </a:t>
            </a:r>
            <a:r>
              <a:rPr lang="en-US" sz="2800" dirty="0" smtClean="0"/>
              <a:t>motions.</a:t>
            </a:r>
            <a:endParaRPr lang="en-US" sz="2800" dirty="0"/>
          </a:p>
        </p:txBody>
      </p:sp>
      <p:sp>
        <p:nvSpPr>
          <p:cNvPr id="5" name="Date Placeholder 4"/>
          <p:cNvSpPr>
            <a:spLocks noGrp="1"/>
          </p:cNvSpPr>
          <p:nvPr>
            <p:ph type="dt" sz="half" idx="10"/>
          </p:nvPr>
        </p:nvSpPr>
        <p:spPr/>
        <p:txBody>
          <a:bodyPr/>
          <a:lstStyle/>
          <a:p>
            <a:r>
              <a:rPr lang="en-US" smtClean="0"/>
              <a:t>Chapter 3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02BD1AA2-74DB-4D65-ACF2-E93E2D1F370C}" type="slidenum">
              <a:rPr lang="en-US"/>
              <a:pPr/>
              <a:t>63</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800" dirty="0" smtClean="0"/>
              <a:t>That concludes Chapter 3. Next, Chapter 4:</a:t>
            </a:r>
            <a:r>
              <a:rPr lang="en-US" sz="4000" dirty="0" smtClean="0"/>
              <a:t/>
            </a:r>
            <a:br>
              <a:rPr lang="en-US" sz="4000" dirty="0" smtClean="0"/>
            </a:br>
            <a:r>
              <a:rPr lang="en-US" sz="4000" dirty="0" smtClean="0"/>
              <a:t>Introduction to Matrices</a:t>
            </a:r>
            <a:endParaRPr lang="en-US" dirty="0"/>
          </a:p>
        </p:txBody>
      </p:sp>
      <p:sp>
        <p:nvSpPr>
          <p:cNvPr id="18" name="Date Placeholder 3"/>
          <p:cNvSpPr>
            <a:spLocks noGrp="1"/>
          </p:cNvSpPr>
          <p:nvPr>
            <p:ph type="dt" sz="half" idx="10"/>
          </p:nvPr>
        </p:nvSpPr>
        <p:spPr>
          <a:xfrm>
            <a:off x="457200" y="6248400"/>
            <a:ext cx="2133600" cy="365125"/>
          </a:xfrm>
        </p:spPr>
        <p:txBody>
          <a:bodyPr/>
          <a:lstStyle/>
          <a:p>
            <a:r>
              <a:rPr lang="en-US" dirty="0" smtClean="0">
                <a:solidFill>
                  <a:schemeClr val="bg1"/>
                </a:solidFill>
              </a:rPr>
              <a:t>Chapter 3 Notes</a:t>
            </a:r>
            <a:endParaRPr lang="en-US" dirty="0">
              <a:solidFill>
                <a:schemeClr val="bg1"/>
              </a:solidFill>
            </a:endParaRPr>
          </a:p>
        </p:txBody>
      </p:sp>
      <p:sp>
        <p:nvSpPr>
          <p:cNvPr id="19" name="Footer Placeholder 4"/>
          <p:cNvSpPr>
            <a:spLocks noGrp="1"/>
          </p:cNvSpPr>
          <p:nvPr>
            <p:ph type="ftr" sz="quarter" idx="11"/>
          </p:nvPr>
        </p:nvSpPr>
        <p:spPr>
          <a:xfrm>
            <a:off x="3124200" y="6248400"/>
            <a:ext cx="2895600" cy="365125"/>
          </a:xfrm>
        </p:spPr>
        <p:txBody>
          <a:bodyPr/>
          <a:lstStyle/>
          <a:p>
            <a:r>
              <a:rPr lang="en-US" dirty="0" smtClean="0">
                <a:solidFill>
                  <a:schemeClr val="bg1"/>
                </a:solidFill>
              </a:rPr>
              <a:t>3D Math Primer for Graphics &amp; Game Dev</a:t>
            </a:r>
            <a:endParaRPr lang="en-US" dirty="0">
              <a:solidFill>
                <a:schemeClr val="bg1"/>
              </a:solidFill>
            </a:endParaRPr>
          </a:p>
        </p:txBody>
      </p:sp>
      <p:sp>
        <p:nvSpPr>
          <p:cNvPr id="20" name="Slide Number Placeholder 5"/>
          <p:cNvSpPr>
            <a:spLocks noGrp="1"/>
          </p:cNvSpPr>
          <p:nvPr>
            <p:ph type="sldNum" sz="quarter" idx="12"/>
          </p:nvPr>
        </p:nvSpPr>
        <p:spPr>
          <a:xfrm>
            <a:off x="6553200" y="6248400"/>
            <a:ext cx="2133600" cy="365125"/>
          </a:xfrm>
        </p:spPr>
        <p:txBody>
          <a:bodyPr/>
          <a:lstStyle/>
          <a:p>
            <a:fld id="{B6F15528-21DE-4FAA-801E-634DDDAF4B2B}" type="slidenum">
              <a:rPr lang="en-US" smtClean="0">
                <a:solidFill>
                  <a:schemeClr val="bg1"/>
                </a:solidFill>
              </a:rPr>
              <a:pPr/>
              <a:t>64</a:t>
            </a:fld>
            <a:endParaRPr 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Aristarchus</a:t>
            </a:r>
            <a:endParaRPr lang="en-US" dirty="0"/>
          </a:p>
        </p:txBody>
      </p:sp>
      <p:sp>
        <p:nvSpPr>
          <p:cNvPr id="3" name="Content Placeholder 2"/>
          <p:cNvSpPr>
            <a:spLocks noGrp="1"/>
          </p:cNvSpPr>
          <p:nvPr>
            <p:ph idx="1"/>
          </p:nvPr>
        </p:nvSpPr>
        <p:spPr>
          <a:xfrm>
            <a:off x="457200" y="1600200"/>
            <a:ext cx="6172200" cy="4525963"/>
          </a:xfrm>
        </p:spPr>
        <p:txBody>
          <a:bodyPr/>
          <a:lstStyle/>
          <a:p>
            <a:r>
              <a:rPr lang="en-US" dirty="0" smtClean="0"/>
              <a:t>Aristarchus (ca. 310-230 BCE) proposed  a heliocentric universe with the Sun at the origin.</a:t>
            </a:r>
          </a:p>
          <a:p>
            <a:r>
              <a:rPr lang="en-US" dirty="0" smtClean="0"/>
              <a:t>(Images from Wikimedia Commons)</a:t>
            </a:r>
          </a:p>
          <a:p>
            <a:endParaRPr lang="en-US" dirty="0" smtClean="0"/>
          </a:p>
          <a:p>
            <a:endParaRPr lang="en-US" dirty="0"/>
          </a:p>
        </p:txBody>
      </p:sp>
      <p:sp>
        <p:nvSpPr>
          <p:cNvPr id="4" name="Date Placeholder 3"/>
          <p:cNvSpPr>
            <a:spLocks noGrp="1"/>
          </p:cNvSpPr>
          <p:nvPr>
            <p:ph type="dt" sz="half" idx="10"/>
          </p:nvPr>
        </p:nvSpPr>
        <p:spPr/>
        <p:txBody>
          <a:bodyPr/>
          <a:lstStyle/>
          <a:p>
            <a:r>
              <a:rPr lang="en-US" smtClean="0"/>
              <a:t>Chapter 3 Notes</a:t>
            </a:r>
            <a:endParaRPr lang="en-US" dirty="0"/>
          </a:p>
        </p:txBody>
      </p:sp>
      <p:sp>
        <p:nvSpPr>
          <p:cNvPr id="5" name="Footer Placeholder 4"/>
          <p:cNvSpPr>
            <a:spLocks noGrp="1"/>
          </p:cNvSpPr>
          <p:nvPr>
            <p:ph type="ftr" sz="quarter" idx="11"/>
          </p:nvPr>
        </p:nvSpPr>
        <p:spPr/>
        <p:txBody>
          <a:bodyPr/>
          <a:lstStyle/>
          <a:p>
            <a:r>
              <a:rPr lang="en-US" dirty="0"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a:t>
            </a:fld>
            <a:endParaRPr lang="en-US"/>
          </a:p>
        </p:txBody>
      </p:sp>
      <p:pic>
        <p:nvPicPr>
          <p:cNvPr id="2051" name="Picture 3" descr="C:\Users\ian\Desktop\Aristarchus_working[1].jpg"/>
          <p:cNvPicPr>
            <a:picLocks noChangeAspect="1" noChangeArrowheads="1"/>
          </p:cNvPicPr>
          <p:nvPr/>
        </p:nvPicPr>
        <p:blipFill>
          <a:blip r:embed="rId2" cstate="print"/>
          <a:srcRect/>
          <a:stretch>
            <a:fillRect/>
          </a:stretch>
        </p:blipFill>
        <p:spPr bwMode="auto">
          <a:xfrm>
            <a:off x="3276600" y="4114800"/>
            <a:ext cx="2934376" cy="1952400"/>
          </a:xfrm>
          <a:prstGeom prst="rect">
            <a:avLst/>
          </a:prstGeom>
          <a:noFill/>
          <a:effectLst>
            <a:outerShdw blurRad="203200" dist="38100" dir="2700000" sx="102000" sy="102000" algn="tl" rotWithShape="0">
              <a:prstClr val="black">
                <a:alpha val="40000"/>
              </a:prstClr>
            </a:outerShdw>
          </a:effectLst>
        </p:spPr>
      </p:pic>
      <p:pic>
        <p:nvPicPr>
          <p:cNvPr id="2050" name="Picture 2" descr="C:\Users\ian\Desktop\Aristarchus_Diebolt_Merley_cour_Carree_Louvre[1].jpg"/>
          <p:cNvPicPr>
            <a:picLocks noChangeAspect="1" noChangeArrowheads="1"/>
          </p:cNvPicPr>
          <p:nvPr/>
        </p:nvPicPr>
        <p:blipFill>
          <a:blip r:embed="rId3" cstate="print"/>
          <a:srcRect/>
          <a:stretch>
            <a:fillRect/>
          </a:stretch>
        </p:blipFill>
        <p:spPr bwMode="auto">
          <a:xfrm>
            <a:off x="6781800" y="1676400"/>
            <a:ext cx="1989129" cy="4419600"/>
          </a:xfrm>
          <a:prstGeom prst="rect">
            <a:avLst/>
          </a:prstGeom>
          <a:noFill/>
          <a:effectLst>
            <a:outerShdw blurRad="203200" dist="38100" dir="2700000" sx="102000" sy="102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Copernicus</a:t>
            </a:r>
            <a:endParaRPr lang="en-US" dirty="0"/>
          </a:p>
        </p:txBody>
      </p:sp>
      <p:sp>
        <p:nvSpPr>
          <p:cNvPr id="3" name="Content Placeholder 2"/>
          <p:cNvSpPr>
            <a:spLocks noGrp="1"/>
          </p:cNvSpPr>
          <p:nvPr>
            <p:ph idx="1"/>
          </p:nvPr>
        </p:nvSpPr>
        <p:spPr>
          <a:xfrm>
            <a:off x="457200" y="1600200"/>
            <a:ext cx="5257800" cy="4525963"/>
          </a:xfrm>
        </p:spPr>
        <p:txBody>
          <a:bodyPr/>
          <a:lstStyle/>
          <a:p>
            <a:r>
              <a:rPr lang="en-US" dirty="0" smtClean="0"/>
              <a:t>Nicholas Copernicus (1473-1543) observed that the orbits of the planets can be explained more simply in a heliocentric universe.</a:t>
            </a:r>
          </a:p>
          <a:p>
            <a:r>
              <a:rPr lang="en-US" dirty="0" smtClean="0"/>
              <a:t>(Images from Wikimedia Commons)</a:t>
            </a:r>
          </a:p>
        </p:txBody>
      </p:sp>
      <p:sp>
        <p:nvSpPr>
          <p:cNvPr id="4" name="Date Placeholder 3"/>
          <p:cNvSpPr>
            <a:spLocks noGrp="1"/>
          </p:cNvSpPr>
          <p:nvPr>
            <p:ph type="dt" sz="half" idx="10"/>
          </p:nvPr>
        </p:nvSpPr>
        <p:spPr/>
        <p:txBody>
          <a:bodyPr/>
          <a:lstStyle/>
          <a:p>
            <a:r>
              <a:rPr lang="en-US" smtClean="0"/>
              <a:t>Chapter 3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a:t>
            </a:fld>
            <a:endParaRPr lang="en-US"/>
          </a:p>
        </p:txBody>
      </p:sp>
      <p:pic>
        <p:nvPicPr>
          <p:cNvPr id="3074" name="Picture 2" descr="C:\Users\ian\Desktop\Copernicus-Boissard[1].gif"/>
          <p:cNvPicPr>
            <a:picLocks noChangeAspect="1" noChangeArrowheads="1"/>
          </p:cNvPicPr>
          <p:nvPr/>
        </p:nvPicPr>
        <p:blipFill>
          <a:blip r:embed="rId2" cstate="print"/>
          <a:srcRect/>
          <a:stretch>
            <a:fillRect/>
          </a:stretch>
        </p:blipFill>
        <p:spPr bwMode="auto">
          <a:xfrm>
            <a:off x="5943600" y="1752600"/>
            <a:ext cx="1828800" cy="2349406"/>
          </a:xfrm>
          <a:prstGeom prst="rect">
            <a:avLst/>
          </a:prstGeom>
          <a:noFill/>
          <a:effectLst>
            <a:outerShdw blurRad="266700" dist="38100" dir="2700000" sx="103000" sy="103000" algn="tl" rotWithShape="0">
              <a:prstClr val="black">
                <a:alpha val="40000"/>
              </a:prstClr>
            </a:outerShdw>
          </a:effectLst>
        </p:spPr>
      </p:pic>
      <p:pic>
        <p:nvPicPr>
          <p:cNvPr id="3075" name="Picture 3" descr="C:\Users\ian\Desktop\Copernicus_sky[1].jpg"/>
          <p:cNvPicPr>
            <a:picLocks noChangeAspect="1" noChangeArrowheads="1"/>
          </p:cNvPicPr>
          <p:nvPr/>
        </p:nvPicPr>
        <p:blipFill>
          <a:blip r:embed="rId3" cstate="print"/>
          <a:srcRect/>
          <a:stretch>
            <a:fillRect/>
          </a:stretch>
        </p:blipFill>
        <p:spPr bwMode="auto">
          <a:xfrm>
            <a:off x="5943600" y="4267200"/>
            <a:ext cx="1828800" cy="1831668"/>
          </a:xfrm>
          <a:prstGeom prst="rect">
            <a:avLst/>
          </a:prstGeom>
          <a:noFill/>
          <a:effectLst>
            <a:outerShdw blurRad="266700" dist="38100" dir="2700000" sx="103000" sy="103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700" dirty="0" smtClean="0"/>
              <a:t>Section 3.2:</a:t>
            </a:r>
            <a:br>
              <a:rPr lang="en-US" sz="2700" dirty="0" smtClean="0"/>
            </a:br>
            <a:r>
              <a:rPr lang="en-US" sz="4000" dirty="0" smtClean="0"/>
              <a:t>Some Useful Coordinate Spaces</a:t>
            </a:r>
            <a:endParaRPr lang="en-US" dirty="0"/>
          </a:p>
        </p:txBody>
      </p:sp>
      <p:sp>
        <p:nvSpPr>
          <p:cNvPr id="18" name="Date Placeholder 3"/>
          <p:cNvSpPr>
            <a:spLocks noGrp="1"/>
          </p:cNvSpPr>
          <p:nvPr>
            <p:ph type="dt" sz="half" idx="10"/>
          </p:nvPr>
        </p:nvSpPr>
        <p:spPr>
          <a:xfrm>
            <a:off x="457200" y="6248400"/>
            <a:ext cx="2133600" cy="365125"/>
          </a:xfrm>
        </p:spPr>
        <p:txBody>
          <a:bodyPr/>
          <a:lstStyle/>
          <a:p>
            <a:r>
              <a:rPr lang="en-US" dirty="0" smtClean="0">
                <a:solidFill>
                  <a:schemeClr val="bg1"/>
                </a:solidFill>
              </a:rPr>
              <a:t>Chapter 3 Notes</a:t>
            </a:r>
            <a:endParaRPr lang="en-US" dirty="0">
              <a:solidFill>
                <a:schemeClr val="bg1"/>
              </a:solidFill>
            </a:endParaRPr>
          </a:p>
        </p:txBody>
      </p:sp>
      <p:sp>
        <p:nvSpPr>
          <p:cNvPr id="19" name="Footer Placeholder 4"/>
          <p:cNvSpPr>
            <a:spLocks noGrp="1"/>
          </p:cNvSpPr>
          <p:nvPr>
            <p:ph type="ftr" sz="quarter" idx="11"/>
          </p:nvPr>
        </p:nvSpPr>
        <p:spPr>
          <a:xfrm>
            <a:off x="3124200" y="6248400"/>
            <a:ext cx="2895600" cy="365125"/>
          </a:xfrm>
        </p:spPr>
        <p:txBody>
          <a:bodyPr/>
          <a:lstStyle/>
          <a:p>
            <a:r>
              <a:rPr lang="en-US" dirty="0" smtClean="0">
                <a:solidFill>
                  <a:schemeClr val="bg1"/>
                </a:solidFill>
              </a:rPr>
              <a:t>3D Math Primer for Graphics &amp; Game Dev</a:t>
            </a:r>
            <a:endParaRPr lang="en-US" dirty="0">
              <a:solidFill>
                <a:schemeClr val="bg1"/>
              </a:solidFill>
            </a:endParaRPr>
          </a:p>
        </p:txBody>
      </p:sp>
      <p:sp>
        <p:nvSpPr>
          <p:cNvPr id="20" name="Slide Number Placeholder 5"/>
          <p:cNvSpPr>
            <a:spLocks noGrp="1"/>
          </p:cNvSpPr>
          <p:nvPr>
            <p:ph type="sldNum" sz="quarter" idx="12"/>
          </p:nvPr>
        </p:nvSpPr>
        <p:spPr>
          <a:xfrm>
            <a:off x="6553200" y="6248400"/>
            <a:ext cx="2133600" cy="365125"/>
          </a:xfrm>
        </p:spPr>
        <p:txBody>
          <a:bodyPr/>
          <a:lstStyle/>
          <a:p>
            <a:fld id="{B6F15528-21DE-4FAA-801E-634DDDAF4B2B}" type="slidenum">
              <a:rPr lang="en-US" smtClean="0">
                <a:solidFill>
                  <a:schemeClr val="bg1"/>
                </a:solidFill>
              </a:rPr>
              <a:pPr/>
              <a:t>9</a:t>
            </a:fld>
            <a:endParaRPr 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Game Math Lecture Not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Game Math Lecture Notes</Template>
  <TotalTime>1007</TotalTime>
  <Words>3718</Words>
  <Application>Microsoft Office PowerPoint</Application>
  <PresentationFormat>On-screen Show (4:3)</PresentationFormat>
  <Paragraphs>419</Paragraphs>
  <Slides>64</Slides>
  <Notes>0</Notes>
  <HiddenSlides>0</HiddenSlides>
  <MMClips>0</MMClips>
  <ScaleCrop>false</ScaleCrop>
  <HeadingPairs>
    <vt:vector size="4" baseType="variant">
      <vt:variant>
        <vt:lpstr>Theme</vt:lpstr>
      </vt:variant>
      <vt:variant>
        <vt:i4>1</vt:i4>
      </vt:variant>
      <vt:variant>
        <vt:lpstr>Slide Titles</vt:lpstr>
      </vt:variant>
      <vt:variant>
        <vt:i4>64</vt:i4>
      </vt:variant>
    </vt:vector>
  </HeadingPairs>
  <TitlesOfParts>
    <vt:vector size="65" baseType="lpstr">
      <vt:lpstr>Game Math Lecture Notes</vt:lpstr>
      <vt:lpstr>Chapter 3: Multiple Coordinate Spaces</vt:lpstr>
      <vt:lpstr>What You’ll See in This Chapter</vt:lpstr>
      <vt:lpstr>Word Cloud</vt:lpstr>
      <vt:lpstr>Section 3.1: Why Multiple Coordinate Spaces?</vt:lpstr>
      <vt:lpstr>Why Multiple Coordinate Spaces?</vt:lpstr>
      <vt:lpstr>Aristotle</vt:lpstr>
      <vt:lpstr>Aristarchus</vt:lpstr>
      <vt:lpstr>Copernicus</vt:lpstr>
      <vt:lpstr>Section 3.2: Some Useful Coordinate Spaces</vt:lpstr>
      <vt:lpstr>Some Useful Coordinate Systems</vt:lpstr>
      <vt:lpstr>World Space</vt:lpstr>
      <vt:lpstr>Object Space</vt:lpstr>
      <vt:lpstr>Camera Space</vt:lpstr>
      <vt:lpstr>Camera Space Terminology</vt:lpstr>
      <vt:lpstr>Upright Space</vt:lpstr>
      <vt:lpstr>Object, Upright, and World Space</vt:lpstr>
      <vt:lpstr>Robot in World Space</vt:lpstr>
      <vt:lpstr>Robot’s Upright Space</vt:lpstr>
      <vt:lpstr>Robot’s Object Space</vt:lpstr>
      <vt:lpstr>Why Upright Space?</vt:lpstr>
      <vt:lpstr>Section 3.3: Coordinate Space Transformations</vt:lpstr>
      <vt:lpstr>Coordinate Space Transformation</vt:lpstr>
      <vt:lpstr>PowerPoint Presentation</vt:lpstr>
      <vt:lpstr>Example</vt:lpstr>
      <vt:lpstr>Start with the Artist’s Model</vt:lpstr>
      <vt:lpstr>Goal Transformation</vt:lpstr>
      <vt:lpstr>PowerPoint Presentation</vt:lpstr>
      <vt:lpstr>More Details</vt:lpstr>
      <vt:lpstr>Original Position</vt:lpstr>
      <vt:lpstr>Rotate</vt:lpstr>
      <vt:lpstr>Then Translate</vt:lpstr>
      <vt:lpstr>Rotate Before Translate</vt:lpstr>
      <vt:lpstr>Camera Space</vt:lpstr>
      <vt:lpstr>PowerPoint Presentation</vt:lpstr>
      <vt:lpstr>Camera Space</vt:lpstr>
      <vt:lpstr>Original Position</vt:lpstr>
      <vt:lpstr>Translate the World</vt:lpstr>
      <vt:lpstr>Rotate the World</vt:lpstr>
      <vt:lpstr>Transform to Camera Space</vt:lpstr>
      <vt:lpstr>Notes</vt:lpstr>
      <vt:lpstr>Basis Vectors: Example</vt:lpstr>
      <vt:lpstr>Doing the Arithmetic</vt:lpstr>
      <vt:lpstr>Check the Result</vt:lpstr>
      <vt:lpstr>Abstract the Process</vt:lpstr>
      <vt:lpstr>Basis Vectors</vt:lpstr>
      <vt:lpstr>Notes</vt:lpstr>
      <vt:lpstr>They Don’t Have to be Parallel</vt:lpstr>
      <vt:lpstr>The Span</vt:lpstr>
      <vt:lpstr>Rank</vt:lpstr>
      <vt:lpstr>Poor Bases</vt:lpstr>
      <vt:lpstr>From the Robot Example</vt:lpstr>
      <vt:lpstr>Systems of Equations</vt:lpstr>
      <vt:lpstr>Solving Systems of Equations</vt:lpstr>
      <vt:lpstr>Linear Algebra to the Rescue?</vt:lpstr>
      <vt:lpstr>Dot Product to the Rescue</vt:lpstr>
      <vt:lpstr>Simple Sifting</vt:lpstr>
      <vt:lpstr>Failure to Sift</vt:lpstr>
      <vt:lpstr>Here’s Why it Fails</vt:lpstr>
      <vt:lpstr>Synopsis</vt:lpstr>
      <vt:lpstr>Orthonormal Bases</vt:lpstr>
      <vt:lpstr>Wrapping it Up</vt:lpstr>
      <vt:lpstr>Section 3.4: Nested Coordinate Spaces</vt:lpstr>
      <vt:lpstr>Nested Coordinate Spaces</vt:lpstr>
      <vt:lpstr>That concludes Chapter 3. Next, Chapter 4: Introduction to Matrices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Notes for Chapter 3: Multiple Coordinate Spaces</dc:title>
  <dc:creator>Ian Parberry</dc:creator>
  <cp:lastModifiedBy>Ian</cp:lastModifiedBy>
  <cp:revision>14</cp:revision>
  <dcterms:created xsi:type="dcterms:W3CDTF">2006-08-16T00:00:00Z</dcterms:created>
  <dcterms:modified xsi:type="dcterms:W3CDTF">2011-09-07T20:05:51Z</dcterms:modified>
  <cp:version>1</cp:version>
</cp:coreProperties>
</file>